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69" r:id="rId3"/>
    <p:sldId id="258" r:id="rId4"/>
    <p:sldId id="257" r:id="rId5"/>
    <p:sldId id="271" r:id="rId6"/>
    <p:sldId id="259" r:id="rId7"/>
    <p:sldId id="260" r:id="rId8"/>
    <p:sldId id="261" r:id="rId9"/>
    <p:sldId id="262" r:id="rId10"/>
    <p:sldId id="263" r:id="rId11"/>
    <p:sldId id="267" r:id="rId12"/>
    <p:sldId id="266" r:id="rId13"/>
    <p:sldId id="265" r:id="rId14"/>
    <p:sldId id="270" r:id="rId15"/>
    <p:sldId id="256" r:id="rId16"/>
    <p:sldId id="272" r:id="rId17"/>
    <p:sldId id="273"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0" d="100"/>
          <a:sy n="60" d="100"/>
        </p:scale>
        <p:origin x="-1050" y="-3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E75EB80-696E-4B0B-AB9C-BBF8694E03B6}" type="datetimeFigureOut">
              <a:rPr lang="en-GB" smtClean="0"/>
              <a:t>12/10/2016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EF3814-72E3-4526-8008-E199ED6BE299}" type="slidenum">
              <a:rPr lang="en-GB" smtClean="0"/>
              <a:t>‹#›</a:t>
            </a:fld>
            <a:endParaRPr lang="en-GB"/>
          </a:p>
        </p:txBody>
      </p:sp>
    </p:spTree>
    <p:extLst>
      <p:ext uri="{BB962C8B-B14F-4D97-AF65-F5344CB8AC3E}">
        <p14:creationId xmlns:p14="http://schemas.microsoft.com/office/powerpoint/2010/main" val="385547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E75EB80-696E-4B0B-AB9C-BBF8694E03B6}" type="datetimeFigureOut">
              <a:rPr lang="en-GB" smtClean="0"/>
              <a:t>12/10/2016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EF3814-72E3-4526-8008-E199ED6BE299}" type="slidenum">
              <a:rPr lang="en-GB" smtClean="0"/>
              <a:t>‹#›</a:t>
            </a:fld>
            <a:endParaRPr lang="en-GB"/>
          </a:p>
        </p:txBody>
      </p:sp>
    </p:spTree>
    <p:extLst>
      <p:ext uri="{BB962C8B-B14F-4D97-AF65-F5344CB8AC3E}">
        <p14:creationId xmlns:p14="http://schemas.microsoft.com/office/powerpoint/2010/main" val="189705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E75EB80-696E-4B0B-AB9C-BBF8694E03B6}" type="datetimeFigureOut">
              <a:rPr lang="en-GB" smtClean="0"/>
              <a:t>12/10/2016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EF3814-72E3-4526-8008-E199ED6BE299}" type="slidenum">
              <a:rPr lang="en-GB" smtClean="0"/>
              <a:t>‹#›</a:t>
            </a:fld>
            <a:endParaRPr lang="en-GB"/>
          </a:p>
        </p:txBody>
      </p:sp>
    </p:spTree>
    <p:extLst>
      <p:ext uri="{BB962C8B-B14F-4D97-AF65-F5344CB8AC3E}">
        <p14:creationId xmlns:p14="http://schemas.microsoft.com/office/powerpoint/2010/main" val="411445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E75EB80-696E-4B0B-AB9C-BBF8694E03B6}" type="datetimeFigureOut">
              <a:rPr lang="en-GB" smtClean="0"/>
              <a:t>12/10/2016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EF3814-72E3-4526-8008-E199ED6BE299}" type="slidenum">
              <a:rPr lang="en-GB" smtClean="0"/>
              <a:t>‹#›</a:t>
            </a:fld>
            <a:endParaRPr lang="en-GB"/>
          </a:p>
        </p:txBody>
      </p:sp>
    </p:spTree>
    <p:extLst>
      <p:ext uri="{BB962C8B-B14F-4D97-AF65-F5344CB8AC3E}">
        <p14:creationId xmlns:p14="http://schemas.microsoft.com/office/powerpoint/2010/main" val="436732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75EB80-696E-4B0B-AB9C-BBF8694E03B6}" type="datetimeFigureOut">
              <a:rPr lang="en-GB" smtClean="0"/>
              <a:t>12/10/2016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EF3814-72E3-4526-8008-E199ED6BE299}" type="slidenum">
              <a:rPr lang="en-GB" smtClean="0"/>
              <a:t>‹#›</a:t>
            </a:fld>
            <a:endParaRPr lang="en-GB"/>
          </a:p>
        </p:txBody>
      </p:sp>
    </p:spTree>
    <p:extLst>
      <p:ext uri="{BB962C8B-B14F-4D97-AF65-F5344CB8AC3E}">
        <p14:creationId xmlns:p14="http://schemas.microsoft.com/office/powerpoint/2010/main" val="3001952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E75EB80-696E-4B0B-AB9C-BBF8694E03B6}" type="datetimeFigureOut">
              <a:rPr lang="en-GB" smtClean="0"/>
              <a:t>12/10/2016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EF3814-72E3-4526-8008-E199ED6BE299}" type="slidenum">
              <a:rPr lang="en-GB" smtClean="0"/>
              <a:t>‹#›</a:t>
            </a:fld>
            <a:endParaRPr lang="en-GB"/>
          </a:p>
        </p:txBody>
      </p:sp>
    </p:spTree>
    <p:extLst>
      <p:ext uri="{BB962C8B-B14F-4D97-AF65-F5344CB8AC3E}">
        <p14:creationId xmlns:p14="http://schemas.microsoft.com/office/powerpoint/2010/main" val="239292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E75EB80-696E-4B0B-AB9C-BBF8694E03B6}" type="datetimeFigureOut">
              <a:rPr lang="en-GB" smtClean="0"/>
              <a:t>12/10/2016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6EF3814-72E3-4526-8008-E199ED6BE299}" type="slidenum">
              <a:rPr lang="en-GB" smtClean="0"/>
              <a:t>‹#›</a:t>
            </a:fld>
            <a:endParaRPr lang="en-GB"/>
          </a:p>
        </p:txBody>
      </p:sp>
    </p:spTree>
    <p:extLst>
      <p:ext uri="{BB962C8B-B14F-4D97-AF65-F5344CB8AC3E}">
        <p14:creationId xmlns:p14="http://schemas.microsoft.com/office/powerpoint/2010/main" val="909932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E75EB80-696E-4B0B-AB9C-BBF8694E03B6}" type="datetimeFigureOut">
              <a:rPr lang="en-GB" smtClean="0"/>
              <a:t>12/10/2016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6EF3814-72E3-4526-8008-E199ED6BE299}" type="slidenum">
              <a:rPr lang="en-GB" smtClean="0"/>
              <a:t>‹#›</a:t>
            </a:fld>
            <a:endParaRPr lang="en-GB"/>
          </a:p>
        </p:txBody>
      </p:sp>
    </p:spTree>
    <p:extLst>
      <p:ext uri="{BB962C8B-B14F-4D97-AF65-F5344CB8AC3E}">
        <p14:creationId xmlns:p14="http://schemas.microsoft.com/office/powerpoint/2010/main" val="139913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75EB80-696E-4B0B-AB9C-BBF8694E03B6}" type="datetimeFigureOut">
              <a:rPr lang="en-GB" smtClean="0"/>
              <a:t>12/10/2016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6EF3814-72E3-4526-8008-E199ED6BE299}" type="slidenum">
              <a:rPr lang="en-GB" smtClean="0"/>
              <a:t>‹#›</a:t>
            </a:fld>
            <a:endParaRPr lang="en-GB"/>
          </a:p>
        </p:txBody>
      </p:sp>
    </p:spTree>
    <p:extLst>
      <p:ext uri="{BB962C8B-B14F-4D97-AF65-F5344CB8AC3E}">
        <p14:creationId xmlns:p14="http://schemas.microsoft.com/office/powerpoint/2010/main" val="2895737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75EB80-696E-4B0B-AB9C-BBF8694E03B6}" type="datetimeFigureOut">
              <a:rPr lang="en-GB" smtClean="0"/>
              <a:t>12/10/2016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EF3814-72E3-4526-8008-E199ED6BE299}" type="slidenum">
              <a:rPr lang="en-GB" smtClean="0"/>
              <a:t>‹#›</a:t>
            </a:fld>
            <a:endParaRPr lang="en-GB"/>
          </a:p>
        </p:txBody>
      </p:sp>
    </p:spTree>
    <p:extLst>
      <p:ext uri="{BB962C8B-B14F-4D97-AF65-F5344CB8AC3E}">
        <p14:creationId xmlns:p14="http://schemas.microsoft.com/office/powerpoint/2010/main" val="2780204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75EB80-696E-4B0B-AB9C-BBF8694E03B6}" type="datetimeFigureOut">
              <a:rPr lang="en-GB" smtClean="0"/>
              <a:t>12/10/2016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EF3814-72E3-4526-8008-E199ED6BE299}" type="slidenum">
              <a:rPr lang="en-GB" smtClean="0"/>
              <a:t>‹#›</a:t>
            </a:fld>
            <a:endParaRPr lang="en-GB"/>
          </a:p>
        </p:txBody>
      </p:sp>
    </p:spTree>
    <p:extLst>
      <p:ext uri="{BB962C8B-B14F-4D97-AF65-F5344CB8AC3E}">
        <p14:creationId xmlns:p14="http://schemas.microsoft.com/office/powerpoint/2010/main" val="262408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5EB80-696E-4B0B-AB9C-BBF8694E03B6}" type="datetimeFigureOut">
              <a:rPr lang="en-GB" smtClean="0"/>
              <a:t>12/10/2016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EF3814-72E3-4526-8008-E199ED6BE299}" type="slidenum">
              <a:rPr lang="en-GB" smtClean="0"/>
              <a:t>‹#›</a:t>
            </a:fld>
            <a:endParaRPr lang="en-GB"/>
          </a:p>
        </p:txBody>
      </p:sp>
    </p:spTree>
    <p:extLst>
      <p:ext uri="{BB962C8B-B14F-4D97-AF65-F5344CB8AC3E}">
        <p14:creationId xmlns:p14="http://schemas.microsoft.com/office/powerpoint/2010/main" val="512066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9.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2088" t="2083" r="2090"/>
          <a:stretch/>
        </p:blipFill>
        <p:spPr>
          <a:xfrm>
            <a:off x="1418897" y="331077"/>
            <a:ext cx="9510568" cy="6103552"/>
          </a:xfrm>
          <a:prstGeom prst="rect">
            <a:avLst/>
          </a:prstGeom>
        </p:spPr>
      </p:pic>
      <p:pic>
        <p:nvPicPr>
          <p:cNvPr id="1027" name="Picture 3" descr="C:\Users\kathryn\AppData\Local\Microsoft\Windows\INetCache\IE\4HEJD6R6\600px-Swiss_railway_clock.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85639">
            <a:off x="9239906" y="3998530"/>
            <a:ext cx="2603958" cy="26039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0969007">
            <a:off x="545750" y="3200287"/>
            <a:ext cx="7166405" cy="2308324"/>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7200" b="1" cap="none" spc="150" dirty="0" smtClean="0">
                <a:ln w="11430"/>
                <a:solidFill>
                  <a:srgbClr val="F8F8F8"/>
                </a:solidFill>
                <a:effectLst>
                  <a:glow rad="228600">
                    <a:schemeClr val="accent5">
                      <a:satMod val="175000"/>
                      <a:alpha val="40000"/>
                    </a:schemeClr>
                  </a:glow>
                  <a:outerShdw blurRad="25400" algn="tl" rotWithShape="0">
                    <a:srgbClr val="000000">
                      <a:alpha val="43000"/>
                    </a:srgbClr>
                  </a:outerShdw>
                </a:effectLst>
                <a:latin typeface="Berlin Sans FB" panose="020E0602020502020306" pitchFamily="34" charset="0"/>
              </a:rPr>
              <a:t>Making a 24hr </a:t>
            </a:r>
          </a:p>
          <a:p>
            <a:pPr algn="ctr"/>
            <a:r>
              <a:rPr lang="en-US" sz="7200" b="1" cap="none" spc="150" dirty="0" smtClean="0">
                <a:ln w="11430"/>
                <a:solidFill>
                  <a:srgbClr val="F8F8F8"/>
                </a:solidFill>
                <a:effectLst>
                  <a:glow rad="228600">
                    <a:schemeClr val="accent5">
                      <a:satMod val="175000"/>
                      <a:alpha val="40000"/>
                    </a:schemeClr>
                  </a:glow>
                  <a:outerShdw blurRad="25400" algn="tl" rotWithShape="0">
                    <a:srgbClr val="000000">
                      <a:alpha val="43000"/>
                    </a:srgbClr>
                  </a:outerShdw>
                </a:effectLst>
                <a:latin typeface="Berlin Sans FB" panose="020E0602020502020306" pitchFamily="34" charset="0"/>
              </a:rPr>
              <a:t>Timer</a:t>
            </a:r>
            <a:endParaRPr lang="en-US" sz="7200" b="1" cap="none" spc="150" dirty="0">
              <a:ln w="11430"/>
              <a:solidFill>
                <a:srgbClr val="F8F8F8"/>
              </a:solidFill>
              <a:effectLst>
                <a:glow rad="228600">
                  <a:schemeClr val="accent5">
                    <a:satMod val="175000"/>
                    <a:alpha val="40000"/>
                  </a:schemeClr>
                </a:glow>
                <a:outerShdw blurRad="25400" algn="tl" rotWithShape="0">
                  <a:srgbClr val="000000">
                    <a:alpha val="43000"/>
                  </a:srgbClr>
                </a:outerShdw>
              </a:effectLst>
              <a:latin typeface="Berlin Sans FB" panose="020E0602020502020306" pitchFamily="34" charset="0"/>
            </a:endParaRPr>
          </a:p>
        </p:txBody>
      </p:sp>
    </p:spTree>
    <p:extLst>
      <p:ext uri="{BB962C8B-B14F-4D97-AF65-F5344CB8AC3E}">
        <p14:creationId xmlns:p14="http://schemas.microsoft.com/office/powerpoint/2010/main" val="3466298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4076" t="37516" r="34963" b="23592"/>
          <a:stretch/>
        </p:blipFill>
        <p:spPr>
          <a:xfrm>
            <a:off x="94419" y="275811"/>
            <a:ext cx="5973417" cy="2564295"/>
          </a:xfrm>
          <a:prstGeom prst="rect">
            <a:avLst/>
          </a:prstGeom>
        </p:spPr>
      </p:pic>
      <p:pic>
        <p:nvPicPr>
          <p:cNvPr id="7" name="Picture 6"/>
          <p:cNvPicPr>
            <a:picLocks noChangeAspect="1"/>
          </p:cNvPicPr>
          <p:nvPr/>
        </p:nvPicPr>
        <p:blipFill rotWithShape="1">
          <a:blip r:embed="rId3"/>
          <a:srcRect l="14359" t="54606" r="75583" b="38957"/>
          <a:stretch/>
        </p:blipFill>
        <p:spPr>
          <a:xfrm>
            <a:off x="94420" y="3056026"/>
            <a:ext cx="2676450" cy="963523"/>
          </a:xfrm>
          <a:prstGeom prst="rect">
            <a:avLst/>
          </a:prstGeom>
        </p:spPr>
      </p:pic>
      <p:pic>
        <p:nvPicPr>
          <p:cNvPr id="8" name="Picture 7"/>
          <p:cNvPicPr>
            <a:picLocks noChangeAspect="1"/>
          </p:cNvPicPr>
          <p:nvPr/>
        </p:nvPicPr>
        <p:blipFill rotWithShape="1">
          <a:blip r:embed="rId4"/>
          <a:srcRect l="14095" t="53122" r="52489" b="25637"/>
          <a:stretch/>
        </p:blipFill>
        <p:spPr>
          <a:xfrm>
            <a:off x="328651" y="4324350"/>
            <a:ext cx="5739185" cy="2051999"/>
          </a:xfrm>
          <a:prstGeom prst="rect">
            <a:avLst/>
          </a:prstGeom>
        </p:spPr>
      </p:pic>
      <p:sp>
        <p:nvSpPr>
          <p:cNvPr id="2" name="TextBox 1"/>
          <p:cNvSpPr txBox="1"/>
          <p:nvPr/>
        </p:nvSpPr>
        <p:spPr>
          <a:xfrm>
            <a:off x="6303064" y="275811"/>
            <a:ext cx="5791200" cy="3416320"/>
          </a:xfrm>
          <a:prstGeom prst="rect">
            <a:avLst/>
          </a:prstGeom>
          <a:noFill/>
        </p:spPr>
        <p:txBody>
          <a:bodyPr wrap="square" rtlCol="0">
            <a:spAutoFit/>
          </a:bodyPr>
          <a:lstStyle/>
          <a:p>
            <a:pPr marL="342900" indent="-342900">
              <a:buAutoNum type="arabicPeriod" startAt="20"/>
            </a:pPr>
            <a:r>
              <a:rPr lang="en-GB" dirty="0" smtClean="0"/>
              <a:t>The next stage is to print our seconds on to the LCD, this is done by inserting a component macro, selecting ‘Print Number’ from the menu and setting our expression as ‘secs’</a:t>
            </a:r>
          </a:p>
          <a:p>
            <a:pPr marL="342900" indent="-342900">
              <a:buAutoNum type="arabicPeriod" startAt="20"/>
            </a:pPr>
            <a:r>
              <a:rPr lang="en-GB" dirty="0" smtClean="0"/>
              <a:t>To turn the relay off in time ready for it to tick again at the next second, we put a 0 output to PORTC by inserting an output and setting the variable as 0</a:t>
            </a:r>
          </a:p>
          <a:p>
            <a:pPr marL="342900" indent="-342900">
              <a:buAutoNum type="arabicPeriod" startAt="20"/>
            </a:pPr>
            <a:r>
              <a:rPr lang="en-GB" dirty="0" smtClean="0"/>
              <a:t>Now put in a delay of 10ms to allow the relay time to turn on and off in the circuit. Without a delay the off signal doesn’t have enough time to register in the circuit to turn off the relay. Do this by inserting a delay and setting the time properties as 10ms</a:t>
            </a:r>
            <a:endParaRPr lang="en-GB" dirty="0"/>
          </a:p>
        </p:txBody>
      </p:sp>
      <p:sp>
        <p:nvSpPr>
          <p:cNvPr id="9" name="Oval 8"/>
          <p:cNvSpPr/>
          <p:nvPr/>
        </p:nvSpPr>
        <p:spPr>
          <a:xfrm>
            <a:off x="94420" y="240205"/>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20</a:t>
            </a:r>
          </a:p>
        </p:txBody>
      </p:sp>
      <p:sp>
        <p:nvSpPr>
          <p:cNvPr id="10" name="Oval 9"/>
          <p:cNvSpPr/>
          <p:nvPr/>
        </p:nvSpPr>
        <p:spPr>
          <a:xfrm>
            <a:off x="94419" y="3056026"/>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21</a:t>
            </a:r>
          </a:p>
        </p:txBody>
      </p:sp>
      <p:sp>
        <p:nvSpPr>
          <p:cNvPr id="11" name="Oval 10"/>
          <p:cNvSpPr/>
          <p:nvPr/>
        </p:nvSpPr>
        <p:spPr>
          <a:xfrm>
            <a:off x="328651" y="4324350"/>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22</a:t>
            </a:r>
          </a:p>
        </p:txBody>
      </p:sp>
    </p:spTree>
    <p:extLst>
      <p:ext uri="{BB962C8B-B14F-4D97-AF65-F5344CB8AC3E}">
        <p14:creationId xmlns:p14="http://schemas.microsoft.com/office/powerpoint/2010/main" val="1255386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57800" y="149554"/>
            <a:ext cx="6762750" cy="5632311"/>
          </a:xfrm>
          <a:prstGeom prst="rect">
            <a:avLst/>
          </a:prstGeom>
          <a:noFill/>
        </p:spPr>
        <p:txBody>
          <a:bodyPr wrap="square" rtlCol="0">
            <a:spAutoFit/>
          </a:bodyPr>
          <a:lstStyle/>
          <a:p>
            <a:pPr marL="342900" indent="-342900">
              <a:buAutoNum type="arabicPeriod" startAt="23"/>
            </a:pPr>
            <a:r>
              <a:rPr lang="en-GB" dirty="0" smtClean="0"/>
              <a:t>Time to make a decision so that when your seconds counter hits 60 it adds a minute to your clock and resets back to zero, this is done by </a:t>
            </a:r>
            <a:r>
              <a:rPr lang="en-GB" dirty="0"/>
              <a:t> </a:t>
            </a:r>
            <a:r>
              <a:rPr lang="en-GB" dirty="0" smtClean="0"/>
              <a:t>inserting a decision and setting it for if ‘secs=60’</a:t>
            </a:r>
          </a:p>
          <a:p>
            <a:pPr marL="342900" indent="-342900">
              <a:buAutoNum type="arabicPeriod" startAt="23"/>
            </a:pPr>
            <a:r>
              <a:rPr lang="en-GB" dirty="0" smtClean="0"/>
              <a:t>And then inserting the following within this decision;</a:t>
            </a:r>
          </a:p>
          <a:p>
            <a:pPr marL="742950" lvl="1" indent="-285750">
              <a:buFont typeface="Arial" panose="020B0604020202020204" pitchFamily="34" charset="0"/>
              <a:buChar char="•"/>
            </a:pPr>
            <a:r>
              <a:rPr lang="en-GB" dirty="0" smtClean="0"/>
              <a:t>Inserting a calculation for secs=0</a:t>
            </a:r>
          </a:p>
          <a:p>
            <a:pPr marL="742950" lvl="1" indent="-285750">
              <a:buFont typeface="Arial" panose="020B0604020202020204" pitchFamily="34" charset="0"/>
              <a:buChar char="•"/>
            </a:pPr>
            <a:r>
              <a:rPr lang="en-GB" dirty="0" smtClean="0"/>
              <a:t>Inserting a component macro on the LCD cursor in position (x:10, y:1) </a:t>
            </a:r>
          </a:p>
          <a:p>
            <a:pPr marL="742950" lvl="1" indent="-285750">
              <a:buFont typeface="Arial" panose="020B0604020202020204" pitchFamily="34" charset="0"/>
              <a:buChar char="•"/>
            </a:pPr>
            <a:r>
              <a:rPr lang="en-GB" dirty="0" smtClean="0"/>
              <a:t>Inserting a component macro on the LCD that prints a string code of “   “ (so that it doesn’t print anything as it adds a minute) </a:t>
            </a:r>
          </a:p>
          <a:p>
            <a:pPr marL="742950" lvl="1" indent="-285750">
              <a:buFont typeface="Arial" panose="020B0604020202020204" pitchFamily="34" charset="0"/>
              <a:buChar char="•"/>
            </a:pPr>
            <a:r>
              <a:rPr lang="en-GB" dirty="0" smtClean="0"/>
              <a:t>Insert a calculation now so that the minutes start counting: Mins=Mins+1</a:t>
            </a:r>
          </a:p>
          <a:p>
            <a:pPr marL="742950" lvl="1" indent="-285750">
              <a:buFont typeface="Arial" panose="020B0604020202020204" pitchFamily="34" charset="0"/>
              <a:buChar char="•"/>
            </a:pPr>
            <a:r>
              <a:rPr lang="en-GB" dirty="0" smtClean="0"/>
              <a:t>Insert a component macro on the LCD cursor in position (x:6, y:1) this will count the minutes below where you set your Minutes read out on the LCD</a:t>
            </a:r>
          </a:p>
          <a:p>
            <a:pPr marL="742950" lvl="1" indent="-285750">
              <a:buFont typeface="Arial" panose="020B0604020202020204" pitchFamily="34" charset="0"/>
              <a:buChar char="•"/>
            </a:pPr>
            <a:r>
              <a:rPr lang="en-GB" dirty="0" smtClean="0"/>
              <a:t>Insert a component macro on the LCD that prints the Minute number </a:t>
            </a:r>
            <a:r>
              <a:rPr lang="en-GB" dirty="0" smtClean="0">
                <a:sym typeface="Wingdings" panose="05000000000000000000" pitchFamily="2" charset="2"/>
              </a:rPr>
              <a:t> </a:t>
            </a:r>
          </a:p>
          <a:p>
            <a:pPr marL="742950" lvl="1" indent="-285750">
              <a:buFont typeface="Arial" panose="020B0604020202020204" pitchFamily="34" charset="0"/>
              <a:buChar char="•"/>
            </a:pPr>
            <a:r>
              <a:rPr lang="en-GB" dirty="0" smtClean="0"/>
              <a:t>If you’re struggling to remember how to do the previous steps, go back and take a look at the previous stages which break it down a bit more</a:t>
            </a:r>
            <a:endParaRPr lang="en-GB" dirty="0"/>
          </a:p>
        </p:txBody>
      </p:sp>
      <p:pic>
        <p:nvPicPr>
          <p:cNvPr id="2" name="Picture 1"/>
          <p:cNvPicPr>
            <a:picLocks noChangeAspect="1"/>
          </p:cNvPicPr>
          <p:nvPr/>
        </p:nvPicPr>
        <p:blipFill rotWithShape="1">
          <a:blip r:embed="rId2"/>
          <a:srcRect l="14203" t="9410" r="63514" b="46873"/>
          <a:stretch/>
        </p:blipFill>
        <p:spPr>
          <a:xfrm>
            <a:off x="86138" y="351068"/>
            <a:ext cx="3323811" cy="3668112"/>
          </a:xfrm>
          <a:prstGeom prst="rect">
            <a:avLst/>
          </a:prstGeom>
        </p:spPr>
      </p:pic>
      <p:pic>
        <p:nvPicPr>
          <p:cNvPr id="5" name="Picture 4"/>
          <p:cNvPicPr>
            <a:picLocks noChangeAspect="1"/>
          </p:cNvPicPr>
          <p:nvPr/>
        </p:nvPicPr>
        <p:blipFill rotWithShape="1">
          <a:blip r:embed="rId3"/>
          <a:srcRect l="20821" t="34313" r="21707" b="16961"/>
          <a:stretch/>
        </p:blipFill>
        <p:spPr>
          <a:xfrm>
            <a:off x="276822" y="4214080"/>
            <a:ext cx="5075199" cy="2420337"/>
          </a:xfrm>
          <a:prstGeom prst="rect">
            <a:avLst/>
          </a:prstGeom>
        </p:spPr>
      </p:pic>
      <p:pic>
        <p:nvPicPr>
          <p:cNvPr id="4" name="Picture 3"/>
          <p:cNvPicPr>
            <a:picLocks noChangeAspect="1"/>
          </p:cNvPicPr>
          <p:nvPr/>
        </p:nvPicPr>
        <p:blipFill rotWithShape="1">
          <a:blip r:embed="rId4"/>
          <a:srcRect l="314" t="16096" r="91923" b="74435"/>
          <a:stretch/>
        </p:blipFill>
        <p:spPr>
          <a:xfrm>
            <a:off x="3258763" y="722960"/>
            <a:ext cx="1999037" cy="1371599"/>
          </a:xfrm>
          <a:prstGeom prst="rect">
            <a:avLst/>
          </a:prstGeom>
        </p:spPr>
      </p:pic>
      <p:sp>
        <p:nvSpPr>
          <p:cNvPr id="6" name="Rectangle 5"/>
          <p:cNvSpPr/>
          <p:nvPr/>
        </p:nvSpPr>
        <p:spPr>
          <a:xfrm>
            <a:off x="86138" y="351068"/>
            <a:ext cx="5075198" cy="6283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76822" y="4214080"/>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23</a:t>
            </a:r>
          </a:p>
        </p:txBody>
      </p:sp>
      <p:sp>
        <p:nvSpPr>
          <p:cNvPr id="9" name="Oval 8"/>
          <p:cNvSpPr/>
          <p:nvPr/>
        </p:nvSpPr>
        <p:spPr>
          <a:xfrm>
            <a:off x="2394682" y="351068"/>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24</a:t>
            </a:r>
          </a:p>
        </p:txBody>
      </p:sp>
    </p:spTree>
    <p:extLst>
      <p:ext uri="{BB962C8B-B14F-4D97-AF65-F5344CB8AC3E}">
        <p14:creationId xmlns:p14="http://schemas.microsoft.com/office/powerpoint/2010/main" val="3000420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87" t="20800" r="57992" b="34419"/>
          <a:stretch/>
        </p:blipFill>
        <p:spPr>
          <a:xfrm>
            <a:off x="129209" y="268356"/>
            <a:ext cx="2975941" cy="3549087"/>
          </a:xfrm>
          <a:prstGeom prst="rect">
            <a:avLst/>
          </a:prstGeom>
        </p:spPr>
      </p:pic>
      <p:sp>
        <p:nvSpPr>
          <p:cNvPr id="3" name="TextBox 2"/>
          <p:cNvSpPr txBox="1"/>
          <p:nvPr/>
        </p:nvSpPr>
        <p:spPr>
          <a:xfrm>
            <a:off x="5581650" y="172746"/>
            <a:ext cx="6191250" cy="6186309"/>
          </a:xfrm>
          <a:prstGeom prst="rect">
            <a:avLst/>
          </a:prstGeom>
          <a:noFill/>
        </p:spPr>
        <p:txBody>
          <a:bodyPr wrap="square" rtlCol="0">
            <a:spAutoFit/>
          </a:bodyPr>
          <a:lstStyle/>
          <a:p>
            <a:pPr marL="342900" indent="-342900">
              <a:buAutoNum type="arabicPeriod" startAt="25"/>
            </a:pPr>
            <a:r>
              <a:rPr lang="en-GB" dirty="0" smtClean="0"/>
              <a:t>This stage is essentially the same as the last but modified to count minutes instead of seconds. Time to make a decision so that when your minutes counter hits 60 it adds an hour to your clock and resets back to zero, this is done by</a:t>
            </a:r>
            <a:r>
              <a:rPr lang="en-GB" dirty="0"/>
              <a:t> </a:t>
            </a:r>
            <a:r>
              <a:rPr lang="en-GB" dirty="0" smtClean="0"/>
              <a:t>inserting a decision and setting it for if ‘mins=60’</a:t>
            </a:r>
          </a:p>
          <a:p>
            <a:pPr marL="342900" indent="-342900">
              <a:buAutoNum type="arabicPeriod" startAt="25"/>
            </a:pPr>
            <a:r>
              <a:rPr lang="en-GB" dirty="0" smtClean="0"/>
              <a:t>Starting </a:t>
            </a:r>
            <a:r>
              <a:rPr lang="en-GB" dirty="0" smtClean="0"/>
              <a:t>the counting of the </a:t>
            </a:r>
            <a:r>
              <a:rPr lang="en-GB" dirty="0" smtClean="0"/>
              <a:t>hours can be done by </a:t>
            </a:r>
          </a:p>
          <a:p>
            <a:pPr marL="742950" lvl="1" indent="-285750">
              <a:buFont typeface="Arial" panose="020B0604020202020204" pitchFamily="34" charset="0"/>
              <a:buChar char="•"/>
            </a:pPr>
            <a:r>
              <a:rPr lang="en-GB" dirty="0" smtClean="0"/>
              <a:t>Inserting a calculation for mins=0</a:t>
            </a:r>
          </a:p>
          <a:p>
            <a:pPr marL="742950" lvl="1" indent="-285750">
              <a:buFont typeface="Arial" panose="020B0604020202020204" pitchFamily="34" charset="0"/>
              <a:buChar char="•"/>
            </a:pPr>
            <a:r>
              <a:rPr lang="en-GB" dirty="0" smtClean="0"/>
              <a:t>Inserting a component macro on the LCD cursor in position (x:6, y:1) </a:t>
            </a:r>
          </a:p>
          <a:p>
            <a:pPr marL="742950" lvl="1" indent="-285750">
              <a:buFont typeface="Arial" panose="020B0604020202020204" pitchFamily="34" charset="0"/>
              <a:buChar char="•"/>
            </a:pPr>
            <a:r>
              <a:rPr lang="en-GB" dirty="0" smtClean="0"/>
              <a:t>Inserting a component macro on the LCD that prints a string code of “   “ (so that it doesn’t print anything as it adds an hour) </a:t>
            </a:r>
          </a:p>
          <a:p>
            <a:pPr marL="742950" lvl="1" indent="-285750">
              <a:buFont typeface="Arial" panose="020B0604020202020204" pitchFamily="34" charset="0"/>
              <a:buChar char="•"/>
            </a:pPr>
            <a:r>
              <a:rPr lang="en-GB" dirty="0" smtClean="0"/>
              <a:t>Insert a calculation now so that the minutes start counting: Hrs=Hrs+1</a:t>
            </a:r>
          </a:p>
          <a:p>
            <a:pPr marL="742950" lvl="1" indent="-285750">
              <a:buFont typeface="Arial" panose="020B0604020202020204" pitchFamily="34" charset="0"/>
              <a:buChar char="•"/>
            </a:pPr>
            <a:r>
              <a:rPr lang="en-GB" dirty="0" smtClean="0"/>
              <a:t>Insert a component macro on the LCD cursor in position (x:1, y:1) this will count the hours below where you set your Hours read out on the LCD</a:t>
            </a:r>
          </a:p>
          <a:p>
            <a:pPr marL="742950" lvl="1" indent="-285750">
              <a:buFont typeface="Arial" panose="020B0604020202020204" pitchFamily="34" charset="0"/>
              <a:buChar char="•"/>
            </a:pPr>
            <a:r>
              <a:rPr lang="en-GB" dirty="0" smtClean="0"/>
              <a:t>Insert a component macro on the LCD that prints the Hours number </a:t>
            </a:r>
            <a:r>
              <a:rPr lang="en-GB" dirty="0" smtClean="0">
                <a:sym typeface="Wingdings" panose="05000000000000000000" pitchFamily="2" charset="2"/>
              </a:rPr>
              <a:t> </a:t>
            </a:r>
          </a:p>
          <a:p>
            <a:pPr marL="742950" lvl="1" indent="-285750">
              <a:buFont typeface="Arial" panose="020B0604020202020204" pitchFamily="34" charset="0"/>
              <a:buChar char="•"/>
            </a:pPr>
            <a:r>
              <a:rPr lang="en-GB" dirty="0" smtClean="0"/>
              <a:t>If you’re struggling to remember how to do the previous steps, go back and take a look at the previous stages which break it down a bit more</a:t>
            </a:r>
            <a:endParaRPr lang="en-GB" dirty="0"/>
          </a:p>
        </p:txBody>
      </p:sp>
      <p:pic>
        <p:nvPicPr>
          <p:cNvPr id="4" name="Picture 3"/>
          <p:cNvPicPr>
            <a:picLocks noChangeAspect="1"/>
          </p:cNvPicPr>
          <p:nvPr/>
        </p:nvPicPr>
        <p:blipFill rotWithShape="1">
          <a:blip r:embed="rId3"/>
          <a:srcRect l="28011" t="34456" r="25272" b="17156"/>
          <a:stretch/>
        </p:blipFill>
        <p:spPr>
          <a:xfrm>
            <a:off x="467139" y="3896137"/>
            <a:ext cx="4691269" cy="2733261"/>
          </a:xfrm>
          <a:prstGeom prst="rect">
            <a:avLst/>
          </a:prstGeom>
        </p:spPr>
      </p:pic>
      <p:sp>
        <p:nvSpPr>
          <p:cNvPr id="5" name="Oval 4"/>
          <p:cNvSpPr/>
          <p:nvPr/>
        </p:nvSpPr>
        <p:spPr>
          <a:xfrm>
            <a:off x="2448910" y="268356"/>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smtClean="0">
                <a:solidFill>
                  <a:schemeClr val="tx1"/>
                </a:solidFill>
              </a:rPr>
              <a:t>26</a:t>
            </a:r>
            <a:endParaRPr lang="en-GB" b="1" dirty="0" smtClean="0">
              <a:solidFill>
                <a:schemeClr val="tx1"/>
              </a:solidFill>
            </a:endParaRPr>
          </a:p>
        </p:txBody>
      </p:sp>
      <p:sp>
        <p:nvSpPr>
          <p:cNvPr id="6" name="Oval 5"/>
          <p:cNvSpPr/>
          <p:nvPr/>
        </p:nvSpPr>
        <p:spPr>
          <a:xfrm>
            <a:off x="467139" y="3896137"/>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smtClean="0">
                <a:solidFill>
                  <a:schemeClr val="tx1"/>
                </a:solidFill>
              </a:rPr>
              <a:t>25</a:t>
            </a:r>
            <a:endParaRPr lang="en-GB" b="1" dirty="0" smtClean="0">
              <a:solidFill>
                <a:schemeClr val="tx1"/>
              </a:solidFill>
            </a:endParaRPr>
          </a:p>
        </p:txBody>
      </p:sp>
    </p:spTree>
    <p:extLst>
      <p:ext uri="{BB962C8B-B14F-4D97-AF65-F5344CB8AC3E}">
        <p14:creationId xmlns:p14="http://schemas.microsoft.com/office/powerpoint/2010/main" val="4167068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177" t="32343" r="43810" b="23536"/>
          <a:stretch/>
        </p:blipFill>
        <p:spPr>
          <a:xfrm>
            <a:off x="0" y="258417"/>
            <a:ext cx="4196390" cy="3589683"/>
          </a:xfrm>
          <a:prstGeom prst="rect">
            <a:avLst/>
          </a:prstGeom>
        </p:spPr>
      </p:pic>
      <p:sp>
        <p:nvSpPr>
          <p:cNvPr id="3" name="TextBox 2"/>
          <p:cNvSpPr txBox="1"/>
          <p:nvPr/>
        </p:nvSpPr>
        <p:spPr>
          <a:xfrm>
            <a:off x="6240117" y="326334"/>
            <a:ext cx="5333172" cy="4801314"/>
          </a:xfrm>
          <a:prstGeom prst="rect">
            <a:avLst/>
          </a:prstGeom>
          <a:noFill/>
        </p:spPr>
        <p:txBody>
          <a:bodyPr wrap="square" rtlCol="0">
            <a:spAutoFit/>
          </a:bodyPr>
          <a:lstStyle/>
          <a:p>
            <a:pPr marL="342900" indent="-342900">
              <a:buAutoNum type="arabicPeriod" startAt="27"/>
            </a:pPr>
            <a:r>
              <a:rPr lang="en-GB" dirty="0" smtClean="0"/>
              <a:t>Now </a:t>
            </a:r>
            <a:r>
              <a:rPr lang="en-GB" dirty="0" smtClean="0"/>
              <a:t>what happens once you’ve hit 24hrs? Well, I want my clock to return to zero and stay at zero (but you can easily modify this with a bit of ingenuity) as it is more of a 24hr timer than an actual clock</a:t>
            </a:r>
            <a:r>
              <a:rPr lang="en-GB" dirty="0" smtClean="0"/>
              <a:t>. Insert a decision with the parameters that if ‘Hrs=24’  </a:t>
            </a:r>
            <a:endParaRPr lang="en-GB" dirty="0"/>
          </a:p>
          <a:p>
            <a:pPr marL="342900" indent="-342900">
              <a:buAutoNum type="arabicPeriod" startAt="27"/>
            </a:pPr>
            <a:r>
              <a:rPr lang="en-GB" dirty="0" smtClean="0"/>
              <a:t>If </a:t>
            </a:r>
            <a:r>
              <a:rPr lang="en-GB" dirty="0" smtClean="0"/>
              <a:t>you want a 24hr timer like mine then:</a:t>
            </a:r>
          </a:p>
          <a:p>
            <a:pPr marL="742950" lvl="1" indent="-285750">
              <a:buFont typeface="Arial" panose="020B0604020202020204" pitchFamily="34" charset="0"/>
              <a:buChar char="•"/>
            </a:pPr>
            <a:r>
              <a:rPr lang="en-GB" dirty="0" smtClean="0"/>
              <a:t>Insert a loop that will make the circuit remain at 00:00:00 </a:t>
            </a:r>
            <a:r>
              <a:rPr lang="en-GB" dirty="0" smtClean="0"/>
              <a:t>once it has passes 24 hours</a:t>
            </a:r>
            <a:endParaRPr lang="en-GB" dirty="0" smtClean="0"/>
          </a:p>
          <a:p>
            <a:pPr marL="742950" lvl="1" indent="-285750">
              <a:buFont typeface="Arial" panose="020B0604020202020204" pitchFamily="34" charset="0"/>
              <a:buChar char="•"/>
            </a:pPr>
            <a:r>
              <a:rPr lang="en-GB" dirty="0" smtClean="0"/>
              <a:t>Within the loop put a calculation of Hrs=0, Mins=0 and Secs=0</a:t>
            </a:r>
          </a:p>
          <a:p>
            <a:pPr marL="742950" lvl="1" indent="-285750">
              <a:buFont typeface="Arial" panose="020B0604020202020204" pitchFamily="34" charset="0"/>
              <a:buChar char="•"/>
            </a:pPr>
            <a:r>
              <a:rPr lang="en-GB" dirty="0" smtClean="0"/>
              <a:t>Insert a call component macro on the LCD that will clear the bottom line (Y:1) </a:t>
            </a:r>
            <a:r>
              <a:rPr lang="en-GB" dirty="0" smtClean="0">
                <a:sym typeface="Wingdings" panose="05000000000000000000" pitchFamily="2" charset="2"/>
              </a:rPr>
              <a:t> </a:t>
            </a:r>
          </a:p>
          <a:p>
            <a:pPr marL="742950" lvl="1" indent="-285750">
              <a:buFont typeface="Arial" panose="020B0604020202020204" pitchFamily="34" charset="0"/>
              <a:buChar char="•"/>
            </a:pPr>
            <a:r>
              <a:rPr lang="en-GB" dirty="0" smtClean="0">
                <a:sym typeface="Wingdings" panose="05000000000000000000" pitchFamily="2" charset="2"/>
              </a:rPr>
              <a:t>Insert a call component macro on the LCD that prints a string of “00   00  00   “</a:t>
            </a:r>
          </a:p>
          <a:p>
            <a:pPr marL="1200150" lvl="2" indent="-285750">
              <a:buFont typeface="Arial" panose="020B0604020202020204" pitchFamily="34" charset="0"/>
              <a:buChar char="•"/>
            </a:pPr>
            <a:r>
              <a:rPr lang="en-GB" dirty="0" smtClean="0">
                <a:sym typeface="Wingdings" panose="05000000000000000000" pitchFamily="2" charset="2"/>
              </a:rPr>
              <a:t>(That’s 00 space space space 00 space space 00 space space space)</a:t>
            </a:r>
          </a:p>
        </p:txBody>
      </p:sp>
      <p:pic>
        <p:nvPicPr>
          <p:cNvPr id="4" name="Picture 3"/>
          <p:cNvPicPr>
            <a:picLocks noChangeAspect="1"/>
          </p:cNvPicPr>
          <p:nvPr/>
        </p:nvPicPr>
        <p:blipFill rotWithShape="1">
          <a:blip r:embed="rId3"/>
          <a:srcRect l="39323" t="35524" r="29087" b="16760"/>
          <a:stretch/>
        </p:blipFill>
        <p:spPr>
          <a:xfrm>
            <a:off x="2478162" y="3323154"/>
            <a:ext cx="4160355" cy="3534846"/>
          </a:xfrm>
          <a:prstGeom prst="rect">
            <a:avLst/>
          </a:prstGeom>
        </p:spPr>
      </p:pic>
      <p:sp>
        <p:nvSpPr>
          <p:cNvPr id="5" name="Oval 4"/>
          <p:cNvSpPr/>
          <p:nvPr/>
        </p:nvSpPr>
        <p:spPr>
          <a:xfrm>
            <a:off x="3597300" y="326334"/>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smtClean="0">
                <a:solidFill>
                  <a:schemeClr val="tx1"/>
                </a:solidFill>
              </a:rPr>
              <a:t>27</a:t>
            </a:r>
            <a:endParaRPr lang="en-GB" b="1" dirty="0" smtClean="0">
              <a:solidFill>
                <a:schemeClr val="tx1"/>
              </a:solidFill>
            </a:endParaRPr>
          </a:p>
        </p:txBody>
      </p:sp>
      <p:sp>
        <p:nvSpPr>
          <p:cNvPr id="6" name="Oval 5"/>
          <p:cNvSpPr/>
          <p:nvPr/>
        </p:nvSpPr>
        <p:spPr>
          <a:xfrm>
            <a:off x="2478162" y="3323154"/>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smtClean="0">
                <a:solidFill>
                  <a:schemeClr val="tx1"/>
                </a:solidFill>
              </a:rPr>
              <a:t>28</a:t>
            </a:r>
            <a:endParaRPr lang="en-GB" b="1" dirty="0" smtClean="0">
              <a:solidFill>
                <a:schemeClr val="tx1"/>
              </a:solidFill>
            </a:endParaRPr>
          </a:p>
        </p:txBody>
      </p:sp>
    </p:spTree>
    <p:extLst>
      <p:ext uri="{BB962C8B-B14F-4D97-AF65-F5344CB8AC3E}">
        <p14:creationId xmlns:p14="http://schemas.microsoft.com/office/powerpoint/2010/main" val="2434331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86248" y="-109330"/>
            <a:ext cx="6249724" cy="15729057"/>
            <a:chOff x="286248" y="-109330"/>
            <a:chExt cx="6249724" cy="15729057"/>
          </a:xfrm>
        </p:grpSpPr>
        <p:grpSp>
          <p:nvGrpSpPr>
            <p:cNvPr id="5" name="Group 4"/>
            <p:cNvGrpSpPr/>
            <p:nvPr/>
          </p:nvGrpSpPr>
          <p:grpSpPr>
            <a:xfrm>
              <a:off x="286248" y="-109330"/>
              <a:ext cx="6249724" cy="15729057"/>
              <a:chOff x="286248" y="-109330"/>
              <a:chExt cx="6249724" cy="15729057"/>
            </a:xfrm>
          </p:grpSpPr>
          <p:pic>
            <p:nvPicPr>
              <p:cNvPr id="2" name="Picture 1"/>
              <p:cNvPicPr>
                <a:picLocks noChangeAspect="1"/>
              </p:cNvPicPr>
              <p:nvPr/>
            </p:nvPicPr>
            <p:blipFill rotWithShape="1">
              <a:blip r:embed="rId2"/>
              <a:srcRect l="8844" t="11339" r="42939" b="5810"/>
              <a:stretch/>
            </p:blipFill>
            <p:spPr>
              <a:xfrm>
                <a:off x="288234" y="-109330"/>
                <a:ext cx="6231836" cy="6023113"/>
              </a:xfrm>
              <a:prstGeom prst="rect">
                <a:avLst/>
              </a:prstGeom>
            </p:spPr>
          </p:pic>
          <p:pic>
            <p:nvPicPr>
              <p:cNvPr id="3" name="Picture 2"/>
              <p:cNvPicPr>
                <a:picLocks noChangeAspect="1"/>
              </p:cNvPicPr>
              <p:nvPr/>
            </p:nvPicPr>
            <p:blipFill rotWithShape="1">
              <a:blip r:embed="rId3"/>
              <a:srcRect l="8897" t="23611" r="43138" b="8662"/>
              <a:stretch/>
            </p:blipFill>
            <p:spPr>
              <a:xfrm>
                <a:off x="286248" y="5913783"/>
                <a:ext cx="6249724" cy="4963767"/>
              </a:xfrm>
              <a:prstGeom prst="rect">
                <a:avLst/>
              </a:prstGeom>
            </p:spPr>
          </p:pic>
          <p:pic>
            <p:nvPicPr>
              <p:cNvPr id="4" name="Picture 3"/>
              <p:cNvPicPr>
                <a:picLocks noChangeAspect="1"/>
              </p:cNvPicPr>
              <p:nvPr/>
            </p:nvPicPr>
            <p:blipFill rotWithShape="1">
              <a:blip r:embed="rId4"/>
              <a:srcRect l="8750" t="21667" r="42917" b="6852"/>
              <a:stretch/>
            </p:blipFill>
            <p:spPr>
              <a:xfrm>
                <a:off x="288234" y="10422255"/>
                <a:ext cx="6247738" cy="5197472"/>
              </a:xfrm>
              <a:prstGeom prst="rect">
                <a:avLst/>
              </a:prstGeom>
            </p:spPr>
          </p:pic>
        </p:grpSp>
        <p:pic>
          <p:nvPicPr>
            <p:cNvPr id="6" name="Picture 5"/>
            <p:cNvPicPr>
              <a:picLocks noChangeAspect="1"/>
            </p:cNvPicPr>
            <p:nvPr/>
          </p:nvPicPr>
          <p:blipFill rotWithShape="1">
            <a:blip r:embed="rId5"/>
            <a:srcRect l="8102" t="12959" r="71084" b="46770"/>
            <a:stretch/>
          </p:blipFill>
          <p:spPr>
            <a:xfrm>
              <a:off x="3507684" y="663767"/>
              <a:ext cx="2543301" cy="2767933"/>
            </a:xfrm>
            <a:prstGeom prst="rect">
              <a:avLst/>
            </a:prstGeom>
          </p:spPr>
        </p:pic>
        <p:sp>
          <p:nvSpPr>
            <p:cNvPr id="7" name="Left Brace 6"/>
            <p:cNvSpPr/>
            <p:nvPr/>
          </p:nvSpPr>
          <p:spPr>
            <a:xfrm>
              <a:off x="2574140" y="461749"/>
              <a:ext cx="933544" cy="2317898"/>
            </a:xfrm>
            <a:prstGeom prst="leftBrace">
              <a:avLst>
                <a:gd name="adj1" fmla="val 8333"/>
                <a:gd name="adj2" fmla="val 8716"/>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 name="Straight Connector 7"/>
            <p:cNvCxnSpPr>
              <a:stCxn id="7" idx="1"/>
            </p:cNvCxnSpPr>
            <p:nvPr/>
          </p:nvCxnSpPr>
          <p:spPr>
            <a:xfrm flipH="1" flipV="1">
              <a:off x="1755433" y="663768"/>
              <a:ext cx="818707" cy="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7258050" y="461749"/>
            <a:ext cx="4152900" cy="2031325"/>
          </a:xfrm>
          <a:prstGeom prst="rect">
            <a:avLst/>
          </a:prstGeom>
          <a:noFill/>
        </p:spPr>
        <p:txBody>
          <a:bodyPr wrap="square" rtlCol="0">
            <a:spAutoFit/>
          </a:bodyPr>
          <a:lstStyle/>
          <a:p>
            <a:r>
              <a:rPr lang="en-GB" dirty="0" smtClean="0"/>
              <a:t>29.  Now the best way to make sure your programme works is to run your simulation at every stage to see how it works. Here I’ve run it all the way through and after watching it count through 24hours it has gone to 0 as I have requested of it </a:t>
            </a:r>
            <a:endParaRPr lang="en-GB"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866" r="4005" b="23233"/>
          <a:stretch/>
        </p:blipFill>
        <p:spPr>
          <a:xfrm>
            <a:off x="5391150" y="3492413"/>
            <a:ext cx="6629204" cy="3041164"/>
          </a:xfrm>
          <a:prstGeom prst="rect">
            <a:avLst/>
          </a:prstGeom>
        </p:spPr>
      </p:pic>
      <p:sp>
        <p:nvSpPr>
          <p:cNvPr id="11" name="Oval 10"/>
          <p:cNvSpPr/>
          <p:nvPr/>
        </p:nvSpPr>
        <p:spPr>
          <a:xfrm>
            <a:off x="5391150" y="3553126"/>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smtClean="0">
                <a:solidFill>
                  <a:schemeClr val="tx1"/>
                </a:solidFill>
              </a:rPr>
              <a:t>29</a:t>
            </a:r>
            <a:endParaRPr lang="en-GB" b="1" dirty="0" smtClean="0">
              <a:solidFill>
                <a:schemeClr val="tx1"/>
              </a:solidFill>
            </a:endParaRPr>
          </a:p>
        </p:txBody>
      </p:sp>
    </p:spTree>
    <p:extLst>
      <p:ext uri="{BB962C8B-B14F-4D97-AF65-F5344CB8AC3E}">
        <p14:creationId xmlns:p14="http://schemas.microsoft.com/office/powerpoint/2010/main" val="2805854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2583"/>
          <a:stretch/>
        </p:blipFill>
        <p:spPr>
          <a:xfrm>
            <a:off x="118509" y="104775"/>
            <a:ext cx="8568292" cy="4521245"/>
          </a:xfrm>
          <a:prstGeom prst="rect">
            <a:avLst/>
          </a:prstGeom>
        </p:spPr>
      </p:pic>
      <p:sp>
        <p:nvSpPr>
          <p:cNvPr id="6" name="TextBox 5"/>
          <p:cNvSpPr txBox="1"/>
          <p:nvPr/>
        </p:nvSpPr>
        <p:spPr>
          <a:xfrm>
            <a:off x="8686801" y="209550"/>
            <a:ext cx="3371850" cy="3970318"/>
          </a:xfrm>
          <a:prstGeom prst="rect">
            <a:avLst/>
          </a:prstGeom>
          <a:noFill/>
        </p:spPr>
        <p:txBody>
          <a:bodyPr wrap="square" rtlCol="0">
            <a:spAutoFit/>
          </a:bodyPr>
          <a:lstStyle/>
          <a:p>
            <a:pPr marL="342900" indent="-342900">
              <a:buAutoNum type="arabicPeriod" startAt="30"/>
            </a:pPr>
            <a:r>
              <a:rPr lang="en-GB" dirty="0" smtClean="0"/>
              <a:t>To </a:t>
            </a:r>
            <a:r>
              <a:rPr lang="en-GB" dirty="0" smtClean="0"/>
              <a:t>get your written programme on to your </a:t>
            </a:r>
            <a:r>
              <a:rPr lang="en-GB" dirty="0" smtClean="0"/>
              <a:t>chip plug </a:t>
            </a:r>
            <a:r>
              <a:rPr lang="en-GB" dirty="0" smtClean="0"/>
              <a:t>your </a:t>
            </a:r>
            <a:r>
              <a:rPr lang="en-GB" dirty="0" smtClean="0"/>
              <a:t>pic via </a:t>
            </a:r>
            <a:r>
              <a:rPr lang="en-GB" dirty="0" smtClean="0"/>
              <a:t>USB cable in to your </a:t>
            </a:r>
            <a:r>
              <a:rPr lang="en-GB" dirty="0" smtClean="0"/>
              <a:t>computer, and turn on your pic power supply , then c</a:t>
            </a:r>
            <a:r>
              <a:rPr lang="en-GB" dirty="0" smtClean="0"/>
              <a:t>lick </a:t>
            </a:r>
            <a:r>
              <a:rPr lang="en-GB" dirty="0" smtClean="0"/>
              <a:t>the button ‘Compile to chip’ which </a:t>
            </a:r>
            <a:r>
              <a:rPr lang="en-GB" dirty="0" smtClean="0"/>
              <a:t>will pop up another window in </a:t>
            </a:r>
            <a:r>
              <a:rPr lang="en-GB" dirty="0" err="1" smtClean="0"/>
              <a:t>Flowcode</a:t>
            </a:r>
            <a:r>
              <a:rPr lang="en-GB" dirty="0" smtClean="0"/>
              <a:t> ‘compiler messages’ , wait for it to display that it has finished and it will have sent </a:t>
            </a:r>
            <a:r>
              <a:rPr lang="en-GB" dirty="0" smtClean="0"/>
              <a:t>your </a:t>
            </a:r>
            <a:r>
              <a:rPr lang="en-GB" dirty="0" smtClean="0"/>
              <a:t>programme to your chip and </a:t>
            </a:r>
            <a:r>
              <a:rPr lang="en-GB" dirty="0" smtClean="0"/>
              <a:t>made your </a:t>
            </a:r>
            <a:r>
              <a:rPr lang="en-GB" dirty="0" smtClean="0"/>
              <a:t>board fully </a:t>
            </a:r>
            <a:r>
              <a:rPr lang="en-GB" dirty="0" smtClean="0"/>
              <a:t>functioning</a:t>
            </a:r>
          </a:p>
        </p:txBody>
      </p:sp>
      <p:sp>
        <p:nvSpPr>
          <p:cNvPr id="2" name="Rectangle 1"/>
          <p:cNvSpPr/>
          <p:nvPr/>
        </p:nvSpPr>
        <p:spPr>
          <a:xfrm>
            <a:off x="2686051" y="152400"/>
            <a:ext cx="1619250" cy="647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171700" y="2101006"/>
            <a:ext cx="2533650" cy="15565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8930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498" r="4153"/>
          <a:stretch/>
        </p:blipFill>
        <p:spPr>
          <a:xfrm rot="5400000">
            <a:off x="-785219" y="1537694"/>
            <a:ext cx="5029204" cy="3096816"/>
          </a:xfrm>
          <a:prstGeom prst="rect">
            <a:avLst/>
          </a:prstGeom>
        </p:spPr>
      </p:pic>
      <p:sp>
        <p:nvSpPr>
          <p:cNvPr id="5" name="TextBox 4"/>
          <p:cNvSpPr txBox="1"/>
          <p:nvPr/>
        </p:nvSpPr>
        <p:spPr>
          <a:xfrm>
            <a:off x="4114800" y="1238250"/>
            <a:ext cx="5619750" cy="3970318"/>
          </a:xfrm>
          <a:prstGeom prst="rect">
            <a:avLst/>
          </a:prstGeom>
          <a:noFill/>
        </p:spPr>
        <p:txBody>
          <a:bodyPr wrap="square" rtlCol="0">
            <a:spAutoFit/>
          </a:bodyPr>
          <a:lstStyle/>
          <a:p>
            <a:r>
              <a:rPr lang="en-GB" dirty="0" smtClean="0"/>
              <a:t>Components needed:</a:t>
            </a:r>
          </a:p>
          <a:p>
            <a:pPr marL="285750" indent="-285750">
              <a:buFont typeface="Arial" panose="020B0604020202020204" pitchFamily="34" charset="0"/>
              <a:buChar char="•"/>
            </a:pPr>
            <a:r>
              <a:rPr lang="en-GB" dirty="0" smtClean="0"/>
              <a:t>Screwdriver</a:t>
            </a:r>
          </a:p>
          <a:p>
            <a:pPr marL="285750" indent="-285750">
              <a:buFont typeface="Arial" panose="020B0604020202020204" pitchFamily="34" charset="0"/>
              <a:buChar char="•"/>
            </a:pPr>
            <a:r>
              <a:rPr lang="en-GB" dirty="0" smtClean="0"/>
              <a:t>USB cable (from PIC to USB, mine was a standard printer USB cable)</a:t>
            </a:r>
          </a:p>
          <a:p>
            <a:pPr marL="285750" indent="-285750">
              <a:buFont typeface="Arial" panose="020B0604020202020204" pitchFamily="34" charset="0"/>
              <a:buChar char="•"/>
            </a:pPr>
            <a:r>
              <a:rPr lang="en-GB" dirty="0" smtClean="0"/>
              <a:t>Power Supply Unit (to plug in to your PIC and give it power)</a:t>
            </a:r>
          </a:p>
          <a:p>
            <a:pPr marL="285750" indent="-285750">
              <a:buFont typeface="Arial" panose="020B0604020202020204" pitchFamily="34" charset="0"/>
              <a:buChar char="•"/>
            </a:pPr>
            <a:r>
              <a:rPr lang="en-GB" dirty="0" smtClean="0"/>
              <a:t>PIC Multiprogrammer</a:t>
            </a:r>
          </a:p>
          <a:p>
            <a:pPr marL="285750" indent="-285750">
              <a:buFont typeface="Arial" panose="020B0604020202020204" pitchFamily="34" charset="0"/>
              <a:buChar char="•"/>
            </a:pPr>
            <a:r>
              <a:rPr lang="en-GB" dirty="0" smtClean="0"/>
              <a:t>LCD Board</a:t>
            </a:r>
          </a:p>
          <a:p>
            <a:pPr marL="285750" indent="-285750">
              <a:buFont typeface="Arial" panose="020B0604020202020204" pitchFamily="34" charset="0"/>
              <a:buChar char="•"/>
            </a:pPr>
            <a:r>
              <a:rPr lang="en-GB" dirty="0" smtClean="0"/>
              <a:t>Relay Board</a:t>
            </a:r>
          </a:p>
          <a:p>
            <a:pPr marL="285750" indent="-285750">
              <a:buFont typeface="Arial" panose="020B0604020202020204" pitchFamily="34" charset="0"/>
              <a:buChar char="•"/>
            </a:pPr>
            <a:endParaRPr lang="en-GB" dirty="0"/>
          </a:p>
          <a:p>
            <a:r>
              <a:rPr lang="en-GB" dirty="0" smtClean="0"/>
              <a:t>The components I’m using are all part of a Matrix set we were given to use at work and the PIC I’m using contains the 16F1937 microchip. </a:t>
            </a:r>
          </a:p>
          <a:p>
            <a:pPr marL="285750" indent="-285750">
              <a:buFont typeface="Arial" panose="020B0604020202020204" pitchFamily="34" charset="0"/>
              <a:buChar char="•"/>
            </a:pPr>
            <a:endParaRPr lang="en-GB" dirty="0"/>
          </a:p>
        </p:txBody>
      </p:sp>
      <p:sp>
        <p:nvSpPr>
          <p:cNvPr id="7" name="Rectangle 6"/>
          <p:cNvSpPr/>
          <p:nvPr/>
        </p:nvSpPr>
        <p:spPr>
          <a:xfrm>
            <a:off x="342900" y="1581150"/>
            <a:ext cx="19812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209800" y="3124200"/>
            <a:ext cx="990600" cy="13334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14350" y="800100"/>
            <a:ext cx="19812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42900" y="4188618"/>
            <a:ext cx="1790700" cy="8215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7058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350" y="603055"/>
            <a:ext cx="5124450" cy="2031325"/>
          </a:xfrm>
          <a:prstGeom prst="rect">
            <a:avLst/>
          </a:prstGeom>
          <a:noFill/>
        </p:spPr>
        <p:txBody>
          <a:bodyPr wrap="square" rtlCol="0">
            <a:spAutoFit/>
          </a:bodyPr>
          <a:lstStyle/>
          <a:p>
            <a:r>
              <a:rPr lang="en-GB" dirty="0" smtClean="0"/>
              <a:t>Assembling the PIC:</a:t>
            </a:r>
          </a:p>
          <a:p>
            <a:pPr marL="342900" indent="-342900">
              <a:buAutoNum type="arabicPeriod" startAt="31"/>
            </a:pPr>
            <a:r>
              <a:rPr lang="en-GB" dirty="0" smtClean="0"/>
              <a:t>Start off by inserting your Relay Board in to PORTC</a:t>
            </a:r>
          </a:p>
          <a:p>
            <a:pPr marL="342900" indent="-342900">
              <a:buAutoNum type="arabicPeriod" startAt="31"/>
            </a:pPr>
            <a:r>
              <a:rPr lang="en-GB" dirty="0" smtClean="0"/>
              <a:t>Now insert your LCD Board in to PORTB</a:t>
            </a:r>
          </a:p>
          <a:p>
            <a:pPr marL="342900" indent="-342900">
              <a:buAutoNum type="arabicPeriod" startAt="31"/>
            </a:pPr>
            <a:r>
              <a:rPr lang="en-GB" dirty="0" smtClean="0"/>
              <a:t>Plug your PIC to USB cable in at both the computer end and the PIC end</a:t>
            </a:r>
          </a:p>
          <a:p>
            <a:pPr marL="342900" indent="-342900">
              <a:buAutoNum type="arabicPeriod" startAt="31"/>
            </a:pPr>
            <a:r>
              <a:rPr lang="en-GB" dirty="0" smtClean="0"/>
              <a:t>Plug in your power supply unit</a:t>
            </a:r>
          </a:p>
        </p:txBody>
      </p:sp>
      <p:grpSp>
        <p:nvGrpSpPr>
          <p:cNvPr id="12" name="Group 11"/>
          <p:cNvGrpSpPr/>
          <p:nvPr/>
        </p:nvGrpSpPr>
        <p:grpSpPr>
          <a:xfrm>
            <a:off x="5455958" y="254854"/>
            <a:ext cx="6526492" cy="4238804"/>
            <a:chOff x="5410200" y="438150"/>
            <a:chExt cx="8871694" cy="6029504"/>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878" r="4357"/>
            <a:stretch/>
          </p:blipFill>
          <p:spPr>
            <a:xfrm>
              <a:off x="5410200" y="438150"/>
              <a:ext cx="8871694" cy="6029504"/>
            </a:xfrm>
            <a:prstGeom prst="rect">
              <a:avLst/>
            </a:prstGeom>
          </p:spPr>
        </p:pic>
        <p:sp>
          <p:nvSpPr>
            <p:cNvPr id="8" name="Rectangle 7"/>
            <p:cNvSpPr/>
            <p:nvPr/>
          </p:nvSpPr>
          <p:spPr>
            <a:xfrm>
              <a:off x="8267700" y="2228850"/>
              <a:ext cx="990600" cy="9334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9086850" y="3110002"/>
              <a:ext cx="9906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0820400" y="1638479"/>
              <a:ext cx="857250" cy="647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0325100" y="933450"/>
              <a:ext cx="723900" cy="647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8467917" y="219822"/>
            <a:ext cx="796747" cy="461665"/>
          </a:xfrm>
          <a:prstGeom prst="rect">
            <a:avLst/>
          </a:prstGeom>
          <a:noFill/>
        </p:spPr>
        <p:txBody>
          <a:bodyPr wrap="square" rtlCol="0">
            <a:spAutoFit/>
          </a:bodyPr>
          <a:lstStyle/>
          <a:p>
            <a:r>
              <a:rPr lang="en-GB" sz="2400" b="1" dirty="0" smtClean="0">
                <a:solidFill>
                  <a:srgbClr val="FF0000"/>
                </a:solidFill>
              </a:rPr>
              <a:t>PSU</a:t>
            </a:r>
            <a:endParaRPr lang="en-GB" sz="2400" b="1" dirty="0">
              <a:solidFill>
                <a:srgbClr val="FF0000"/>
              </a:solidFill>
            </a:endParaRPr>
          </a:p>
        </p:txBody>
      </p:sp>
      <p:sp>
        <p:nvSpPr>
          <p:cNvPr id="14" name="TextBox 13"/>
          <p:cNvSpPr txBox="1"/>
          <p:nvPr/>
        </p:nvSpPr>
        <p:spPr>
          <a:xfrm>
            <a:off x="9751309" y="1532589"/>
            <a:ext cx="796747" cy="461665"/>
          </a:xfrm>
          <a:prstGeom prst="rect">
            <a:avLst/>
          </a:prstGeom>
          <a:noFill/>
        </p:spPr>
        <p:txBody>
          <a:bodyPr wrap="square" rtlCol="0">
            <a:spAutoFit/>
          </a:bodyPr>
          <a:lstStyle/>
          <a:p>
            <a:r>
              <a:rPr lang="en-GB" sz="2400" b="1" dirty="0" smtClean="0">
                <a:solidFill>
                  <a:srgbClr val="FF0000"/>
                </a:solidFill>
              </a:rPr>
              <a:t>USB</a:t>
            </a:r>
            <a:endParaRPr lang="en-GB" sz="2400" b="1" dirty="0">
              <a:solidFill>
                <a:srgbClr val="FF0000"/>
              </a:solidFill>
            </a:endParaRPr>
          </a:p>
        </p:txBody>
      </p:sp>
      <p:sp>
        <p:nvSpPr>
          <p:cNvPr id="15" name="TextBox 14"/>
          <p:cNvSpPr txBox="1"/>
          <p:nvPr/>
        </p:nvSpPr>
        <p:spPr>
          <a:xfrm>
            <a:off x="8852607" y="2384486"/>
            <a:ext cx="1297075" cy="461665"/>
          </a:xfrm>
          <a:prstGeom prst="rect">
            <a:avLst/>
          </a:prstGeom>
          <a:noFill/>
        </p:spPr>
        <p:txBody>
          <a:bodyPr wrap="square" rtlCol="0">
            <a:spAutoFit/>
          </a:bodyPr>
          <a:lstStyle/>
          <a:p>
            <a:r>
              <a:rPr lang="en-GB" sz="2400" b="1" dirty="0" smtClean="0">
                <a:solidFill>
                  <a:srgbClr val="FF0000"/>
                </a:solidFill>
              </a:rPr>
              <a:t>PORTB</a:t>
            </a:r>
            <a:endParaRPr lang="en-GB" sz="2400" b="1" dirty="0">
              <a:solidFill>
                <a:srgbClr val="FF0000"/>
              </a:solidFill>
            </a:endParaRPr>
          </a:p>
        </p:txBody>
      </p:sp>
      <p:sp>
        <p:nvSpPr>
          <p:cNvPr id="16" name="TextBox 15"/>
          <p:cNvSpPr txBox="1"/>
          <p:nvPr/>
        </p:nvSpPr>
        <p:spPr>
          <a:xfrm>
            <a:off x="6712591" y="2133194"/>
            <a:ext cx="1209866" cy="461665"/>
          </a:xfrm>
          <a:prstGeom prst="rect">
            <a:avLst/>
          </a:prstGeom>
          <a:noFill/>
        </p:spPr>
        <p:txBody>
          <a:bodyPr wrap="square" rtlCol="0">
            <a:spAutoFit/>
          </a:bodyPr>
          <a:lstStyle/>
          <a:p>
            <a:r>
              <a:rPr lang="en-GB" sz="2400" b="1" dirty="0" smtClean="0">
                <a:solidFill>
                  <a:srgbClr val="FF0000"/>
                </a:solidFill>
              </a:rPr>
              <a:t>PORTC</a:t>
            </a:r>
            <a:endParaRPr lang="en-GB" sz="2400" b="1" dirty="0">
              <a:solidFill>
                <a:srgbClr val="FF0000"/>
              </a:solidFill>
            </a:endParaRPr>
          </a:p>
        </p:txBody>
      </p:sp>
    </p:spTree>
    <p:extLst>
      <p:ext uri="{BB962C8B-B14F-4D97-AF65-F5344CB8AC3E}">
        <p14:creationId xmlns:p14="http://schemas.microsoft.com/office/powerpoint/2010/main" val="1827965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394" t="2827"/>
          <a:stretch/>
        </p:blipFill>
        <p:spPr>
          <a:xfrm>
            <a:off x="4914900" y="419100"/>
            <a:ext cx="6915149" cy="3953568"/>
          </a:xfrm>
          <a:prstGeom prst="rect">
            <a:avLst/>
          </a:prstGeom>
        </p:spPr>
      </p:pic>
      <p:sp>
        <p:nvSpPr>
          <p:cNvPr id="5" name="TextBox 4"/>
          <p:cNvSpPr txBox="1"/>
          <p:nvPr/>
        </p:nvSpPr>
        <p:spPr>
          <a:xfrm>
            <a:off x="304800" y="419100"/>
            <a:ext cx="4133850" cy="4801314"/>
          </a:xfrm>
          <a:prstGeom prst="rect">
            <a:avLst/>
          </a:prstGeom>
          <a:noFill/>
        </p:spPr>
        <p:txBody>
          <a:bodyPr wrap="square" rtlCol="0">
            <a:spAutoFit/>
          </a:bodyPr>
          <a:lstStyle/>
          <a:p>
            <a:r>
              <a:rPr lang="en-GB" dirty="0" smtClean="0"/>
              <a:t>Wiring up the PIC using a screw driver to loosen and tighten the screws in the tops of the pins, it doesn’t really matter too much which type of electrical wire you use as long as it’s copper and is the right length (to illustrate where the wires connect I’ve gone over my picture with corresponding colour lines</a:t>
            </a:r>
          </a:p>
          <a:p>
            <a:pPr marL="342900" indent="-342900">
              <a:buAutoNum type="arabicPeriod" startAt="35"/>
            </a:pPr>
            <a:r>
              <a:rPr lang="en-GB" dirty="0" smtClean="0"/>
              <a:t>Connect a wire from the +14V on your PIC to the +V on your Relay Board, this will supply power to your relays (see brown wire)</a:t>
            </a:r>
          </a:p>
          <a:p>
            <a:pPr marL="342900" indent="-342900">
              <a:buAutoNum type="arabicPeriod" startAt="35"/>
            </a:pPr>
            <a:r>
              <a:rPr lang="en-GB" dirty="0" smtClean="0"/>
              <a:t>Connect a wire from GND (ground) on your PIC to GND on your Relay Board (see red wire)</a:t>
            </a:r>
          </a:p>
          <a:p>
            <a:pPr marL="342900" indent="-342900">
              <a:buAutoNum type="arabicPeriod" startAt="35"/>
            </a:pPr>
            <a:r>
              <a:rPr lang="en-GB" dirty="0" smtClean="0"/>
              <a:t>Connect a wire from +V on your PIC to +V on your LCD Board (see white wire)</a:t>
            </a:r>
            <a:endParaRPr lang="en-GB" dirty="0"/>
          </a:p>
        </p:txBody>
      </p:sp>
      <p:cxnSp>
        <p:nvCxnSpPr>
          <p:cNvPr id="10" name="Elbow Connector 9"/>
          <p:cNvCxnSpPr/>
          <p:nvPr/>
        </p:nvCxnSpPr>
        <p:spPr>
          <a:xfrm rot="10800000" flipV="1">
            <a:off x="7162800" y="1047750"/>
            <a:ext cx="2457450" cy="1772006"/>
          </a:xfrm>
          <a:prstGeom prst="bentConnector3">
            <a:avLst/>
          </a:prstGeom>
          <a:ln w="698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0800000" flipV="1">
            <a:off x="7353300" y="1390650"/>
            <a:ext cx="2609850" cy="1581150"/>
          </a:xfrm>
          <a:prstGeom prst="bentConnector3">
            <a:avLst>
              <a:gd name="adj1" fmla="val 50000"/>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7258050" y="2755900"/>
            <a:ext cx="95250" cy="2159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7105650" y="2755900"/>
            <a:ext cx="57150" cy="63856"/>
          </a:xfrm>
          <a:prstGeom prst="line">
            <a:avLst/>
          </a:prstGeom>
          <a:ln w="635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963150" y="1238250"/>
            <a:ext cx="0" cy="1524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620250" y="1047750"/>
            <a:ext cx="0" cy="190500"/>
          </a:xfrm>
          <a:prstGeom prst="line">
            <a:avLst/>
          </a:prstGeom>
          <a:ln w="635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9740900" y="990600"/>
            <a:ext cx="6350" cy="24765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740900" y="990600"/>
            <a:ext cx="89535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636250" y="990600"/>
            <a:ext cx="0" cy="278765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448800" y="3778250"/>
            <a:ext cx="118745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078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7269" y="268012"/>
            <a:ext cx="8749862" cy="4921797"/>
          </a:xfrm>
          <a:prstGeom prst="rect">
            <a:avLst/>
          </a:prstGeom>
        </p:spPr>
      </p:pic>
      <p:sp>
        <p:nvSpPr>
          <p:cNvPr id="5" name="TextBox 4"/>
          <p:cNvSpPr txBox="1"/>
          <p:nvPr/>
        </p:nvSpPr>
        <p:spPr>
          <a:xfrm>
            <a:off x="1245476" y="5376042"/>
            <a:ext cx="9080938" cy="1200329"/>
          </a:xfrm>
          <a:prstGeom prst="rect">
            <a:avLst/>
          </a:prstGeom>
          <a:noFill/>
        </p:spPr>
        <p:txBody>
          <a:bodyPr wrap="square" rtlCol="0">
            <a:spAutoFit/>
          </a:bodyPr>
          <a:lstStyle/>
          <a:p>
            <a:r>
              <a:rPr lang="en-GB" dirty="0" smtClean="0"/>
              <a:t>Once your PIC has been assembled and your programme put on to your chip have a play about, it should count seconds, minutes and hours perfectly as a 24hour timer and then set to 0 once it’s maxed out. Because of the relays mine now also ticks every second like </a:t>
            </a:r>
            <a:r>
              <a:rPr lang="en-GB" smtClean="0"/>
              <a:t>a real clock</a:t>
            </a:r>
            <a:r>
              <a:rPr lang="en-GB" dirty="0" smtClean="0"/>
              <a:t>! Fun project and a lot easier to do than I’d anticipated.</a:t>
            </a:r>
            <a:endParaRPr lang="en-GB" dirty="0"/>
          </a:p>
        </p:txBody>
      </p:sp>
    </p:spTree>
    <p:extLst>
      <p:ext uri="{BB962C8B-B14F-4D97-AF65-F5344CB8AC3E}">
        <p14:creationId xmlns:p14="http://schemas.microsoft.com/office/powerpoint/2010/main" val="871160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25" y="323850"/>
            <a:ext cx="5991225" cy="3139321"/>
          </a:xfrm>
          <a:prstGeom prst="rect">
            <a:avLst/>
          </a:prstGeom>
          <a:noFill/>
        </p:spPr>
        <p:txBody>
          <a:bodyPr wrap="square" rtlCol="0">
            <a:spAutoFit/>
          </a:bodyPr>
          <a:lstStyle/>
          <a:p>
            <a:pPr marL="342900" indent="-342900">
              <a:buFont typeface="+mj-lt"/>
              <a:buAutoNum type="arabicPeriod"/>
            </a:pPr>
            <a:r>
              <a:rPr lang="en-GB" dirty="0" smtClean="0"/>
              <a:t>When you first load up </a:t>
            </a:r>
            <a:r>
              <a:rPr lang="en-GB" dirty="0" err="1" smtClean="0"/>
              <a:t>Flowcode</a:t>
            </a:r>
            <a:r>
              <a:rPr lang="en-GB" dirty="0" smtClean="0"/>
              <a:t> select New Project, this will then give you a list of options for which chip you want to programme for, the chip in my pic in my chip is a 16F1937 but you select whichever pic you have </a:t>
            </a:r>
          </a:p>
          <a:p>
            <a:pPr marL="342900" indent="-342900">
              <a:buFont typeface="+mj-lt"/>
              <a:buAutoNum type="arabicPeriod"/>
            </a:pPr>
            <a:r>
              <a:rPr lang="en-GB" dirty="0" smtClean="0"/>
              <a:t>This will start a new project for you, but whilst you’re here you want to make sure you have your chip visible (just for reference) as well as your 2D Dashboard panel as this is where you will be able to interact with all the simulated inputs and outputs you choose to put on your pic</a:t>
            </a:r>
          </a:p>
          <a:p>
            <a:pPr marL="742950" lvl="1" indent="-285750">
              <a:buFont typeface="Arial" panose="020B0604020202020204" pitchFamily="34" charset="0"/>
              <a:buChar char="•"/>
            </a:pPr>
            <a:r>
              <a:rPr lang="en-GB" dirty="0" smtClean="0"/>
              <a:t>Bring up your 2D Dashboard panel by clicking on view and enabling it</a:t>
            </a:r>
            <a:endParaRPr lang="en-GB" dirty="0"/>
          </a:p>
        </p:txBody>
      </p:sp>
      <p:pic>
        <p:nvPicPr>
          <p:cNvPr id="3" name="Picture 2"/>
          <p:cNvPicPr>
            <a:picLocks noChangeAspect="1"/>
          </p:cNvPicPr>
          <p:nvPr/>
        </p:nvPicPr>
        <p:blipFill rotWithShape="1">
          <a:blip r:embed="rId2"/>
          <a:srcRect l="31801" t="26489" r="31950" b="29627"/>
          <a:stretch/>
        </p:blipFill>
        <p:spPr>
          <a:xfrm>
            <a:off x="7222249" y="0"/>
            <a:ext cx="3712025" cy="2527821"/>
          </a:xfrm>
          <a:prstGeom prst="rect">
            <a:avLst/>
          </a:prstGeom>
        </p:spPr>
      </p:pic>
      <p:pic>
        <p:nvPicPr>
          <p:cNvPr id="4" name="Picture 3"/>
          <p:cNvPicPr>
            <a:picLocks noChangeAspect="1"/>
          </p:cNvPicPr>
          <p:nvPr/>
        </p:nvPicPr>
        <p:blipFill rotWithShape="1">
          <a:blip r:embed="rId3"/>
          <a:srcRect l="34762" t="28700" r="34717" b="31670"/>
          <a:stretch/>
        </p:blipFill>
        <p:spPr>
          <a:xfrm>
            <a:off x="8830332" y="1731753"/>
            <a:ext cx="3495676" cy="2553156"/>
          </a:xfrm>
          <a:prstGeom prst="rect">
            <a:avLst/>
          </a:prstGeom>
        </p:spPr>
      </p:pic>
      <p:sp>
        <p:nvSpPr>
          <p:cNvPr id="6" name="Oval 5"/>
          <p:cNvSpPr/>
          <p:nvPr/>
        </p:nvSpPr>
        <p:spPr>
          <a:xfrm>
            <a:off x="7094483" y="-173421"/>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1</a:t>
            </a:r>
            <a:endParaRPr lang="en-GB" b="1" dirty="0">
              <a:solidFill>
                <a:schemeClr val="tx1"/>
              </a:solidFill>
            </a:endParaRPr>
          </a:p>
        </p:txBody>
      </p:sp>
      <p:cxnSp>
        <p:nvCxnSpPr>
          <p:cNvPr id="8" name="Straight Arrow Connector 7"/>
          <p:cNvCxnSpPr/>
          <p:nvPr/>
        </p:nvCxnSpPr>
        <p:spPr>
          <a:xfrm>
            <a:off x="8743375" y="1232486"/>
            <a:ext cx="866611" cy="467843"/>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635876" y="3463171"/>
            <a:ext cx="7943357" cy="3252939"/>
            <a:chOff x="635876" y="3463171"/>
            <a:chExt cx="7943357" cy="3252939"/>
          </a:xfrm>
        </p:grpSpPr>
        <p:pic>
          <p:nvPicPr>
            <p:cNvPr id="5" name="Picture 4"/>
            <p:cNvPicPr>
              <a:picLocks noChangeAspect="1"/>
            </p:cNvPicPr>
            <p:nvPr/>
          </p:nvPicPr>
          <p:blipFill rotWithShape="1">
            <a:blip r:embed="rId4"/>
            <a:srcRect l="-133" r="6734" b="33508"/>
            <a:stretch/>
          </p:blipFill>
          <p:spPr>
            <a:xfrm>
              <a:off x="841775" y="3617626"/>
              <a:ext cx="7737458" cy="3098484"/>
            </a:xfrm>
            <a:prstGeom prst="rect">
              <a:avLst/>
            </a:prstGeom>
          </p:spPr>
        </p:pic>
        <p:sp>
          <p:nvSpPr>
            <p:cNvPr id="11" name="Oval 10"/>
            <p:cNvSpPr/>
            <p:nvPr/>
          </p:nvSpPr>
          <p:spPr>
            <a:xfrm>
              <a:off x="635876" y="3463171"/>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2</a:t>
              </a:r>
              <a:endParaRPr lang="en-GB" b="1" dirty="0">
                <a:solidFill>
                  <a:schemeClr val="tx1"/>
                </a:solidFill>
              </a:endParaRPr>
            </a:p>
          </p:txBody>
        </p:sp>
      </p:grpSp>
    </p:spTree>
    <p:extLst>
      <p:ext uri="{BB962C8B-B14F-4D97-AF65-F5344CB8AC3E}">
        <p14:creationId xmlns:p14="http://schemas.microsoft.com/office/powerpoint/2010/main" val="1639489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7076" r="11409" b="29489"/>
          <a:stretch/>
        </p:blipFill>
        <p:spPr>
          <a:xfrm>
            <a:off x="478465" y="478465"/>
            <a:ext cx="4486940" cy="4286629"/>
          </a:xfrm>
          <a:prstGeom prst="rect">
            <a:avLst/>
          </a:prstGeom>
        </p:spPr>
      </p:pic>
      <p:sp>
        <p:nvSpPr>
          <p:cNvPr id="5" name="TextBox 4"/>
          <p:cNvSpPr txBox="1"/>
          <p:nvPr/>
        </p:nvSpPr>
        <p:spPr>
          <a:xfrm>
            <a:off x="5678638" y="186636"/>
            <a:ext cx="6418765" cy="1754326"/>
          </a:xfrm>
          <a:prstGeom prst="rect">
            <a:avLst/>
          </a:prstGeom>
          <a:noFill/>
        </p:spPr>
        <p:txBody>
          <a:bodyPr wrap="square" rtlCol="0">
            <a:spAutoFit/>
          </a:bodyPr>
          <a:lstStyle/>
          <a:p>
            <a:pPr marL="342900" indent="-342900">
              <a:buAutoNum type="arabicPeriod" startAt="3"/>
            </a:pPr>
            <a:r>
              <a:rPr lang="en-GB" dirty="0" smtClean="0"/>
              <a:t>Select an LCD output for our timer to print on to by going to the outputs toggle on the top bar and clicking LCD. This will put an LCD in to our 2D Dashboard panel</a:t>
            </a:r>
          </a:p>
          <a:p>
            <a:pPr marL="342900" indent="-342900">
              <a:buAutoNum type="arabicPeriod" startAt="3"/>
            </a:pPr>
            <a:r>
              <a:rPr lang="en-GB" dirty="0" smtClean="0"/>
              <a:t>Right click on the LCD to bring up the properties list and connect our LCD to PORTB</a:t>
            </a:r>
          </a:p>
          <a:p>
            <a:pPr marL="342900" indent="-342900">
              <a:buAutoNum type="arabicPeriod" startAt="3"/>
            </a:pPr>
            <a:endParaRPr lang="en-GB" dirty="0" smtClean="0"/>
          </a:p>
        </p:txBody>
      </p:sp>
      <p:pic>
        <p:nvPicPr>
          <p:cNvPr id="6" name="Picture 5"/>
          <p:cNvPicPr>
            <a:picLocks noChangeAspect="1"/>
          </p:cNvPicPr>
          <p:nvPr/>
        </p:nvPicPr>
        <p:blipFill rotWithShape="1">
          <a:blip r:embed="rId3"/>
          <a:srcRect l="47436" t="8415" r="8333" b="12952"/>
          <a:stretch/>
        </p:blipFill>
        <p:spPr>
          <a:xfrm>
            <a:off x="5411972" y="1711091"/>
            <a:ext cx="4974329" cy="4974329"/>
          </a:xfrm>
          <a:prstGeom prst="rect">
            <a:avLst/>
          </a:prstGeom>
        </p:spPr>
      </p:pic>
      <p:sp>
        <p:nvSpPr>
          <p:cNvPr id="7" name="Oval 6"/>
          <p:cNvSpPr/>
          <p:nvPr/>
        </p:nvSpPr>
        <p:spPr>
          <a:xfrm>
            <a:off x="336575" y="310543"/>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3</a:t>
            </a:r>
          </a:p>
        </p:txBody>
      </p:sp>
      <p:sp>
        <p:nvSpPr>
          <p:cNvPr id="8" name="Oval 7"/>
          <p:cNvSpPr/>
          <p:nvPr/>
        </p:nvSpPr>
        <p:spPr>
          <a:xfrm>
            <a:off x="5112427" y="1462455"/>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4</a:t>
            </a:r>
            <a:endParaRPr lang="en-GB" b="1" dirty="0">
              <a:solidFill>
                <a:schemeClr val="tx1"/>
              </a:solidFill>
            </a:endParaRPr>
          </a:p>
        </p:txBody>
      </p:sp>
    </p:spTree>
    <p:extLst>
      <p:ext uri="{BB962C8B-B14F-4D97-AF65-F5344CB8AC3E}">
        <p14:creationId xmlns:p14="http://schemas.microsoft.com/office/powerpoint/2010/main" val="1350484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5958" y="403813"/>
            <a:ext cx="8467061" cy="4586325"/>
          </a:xfrm>
          <a:prstGeom prst="rect">
            <a:avLst/>
          </a:prstGeom>
        </p:spPr>
      </p:pic>
      <p:pic>
        <p:nvPicPr>
          <p:cNvPr id="5" name="Picture 4"/>
          <p:cNvPicPr>
            <a:picLocks noChangeAspect="1"/>
          </p:cNvPicPr>
          <p:nvPr/>
        </p:nvPicPr>
        <p:blipFill rotWithShape="1">
          <a:blip r:embed="rId3"/>
          <a:srcRect l="8102" t="6925" r="71084" b="46770"/>
          <a:stretch/>
        </p:blipFill>
        <p:spPr>
          <a:xfrm>
            <a:off x="3301708" y="1105637"/>
            <a:ext cx="2543301" cy="3182678"/>
          </a:xfrm>
          <a:prstGeom prst="rect">
            <a:avLst/>
          </a:prstGeom>
        </p:spPr>
      </p:pic>
      <p:sp>
        <p:nvSpPr>
          <p:cNvPr id="7" name="Left Brace 6"/>
          <p:cNvSpPr/>
          <p:nvPr/>
        </p:nvSpPr>
        <p:spPr>
          <a:xfrm>
            <a:off x="2368164" y="1318363"/>
            <a:ext cx="933544" cy="2317898"/>
          </a:xfrm>
          <a:prstGeom prst="leftBrace">
            <a:avLst>
              <a:gd name="adj1" fmla="val 8333"/>
              <a:gd name="adj2" fmla="val 8716"/>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9" name="Straight Connector 8"/>
          <p:cNvCxnSpPr>
            <a:stCxn id="7" idx="1"/>
          </p:cNvCxnSpPr>
          <p:nvPr/>
        </p:nvCxnSpPr>
        <p:spPr>
          <a:xfrm flipH="1" flipV="1">
            <a:off x="1549457" y="1520382"/>
            <a:ext cx="818707" cy="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a:srcRect l="37434" t="24202" r="37434" b="27595"/>
          <a:stretch/>
        </p:blipFill>
        <p:spPr>
          <a:xfrm>
            <a:off x="6097860" y="1022158"/>
            <a:ext cx="2294149" cy="2475043"/>
          </a:xfrm>
          <a:prstGeom prst="rect">
            <a:avLst/>
          </a:prstGeom>
        </p:spPr>
      </p:pic>
      <p:pic>
        <p:nvPicPr>
          <p:cNvPr id="13" name="Picture 12"/>
          <p:cNvPicPr>
            <a:picLocks noChangeAspect="1"/>
          </p:cNvPicPr>
          <p:nvPr/>
        </p:nvPicPr>
        <p:blipFill rotWithShape="1">
          <a:blip r:embed="rId5"/>
          <a:srcRect l="37748" t="24334" r="37505" b="27788"/>
          <a:stretch/>
        </p:blipFill>
        <p:spPr>
          <a:xfrm>
            <a:off x="6763118" y="2100886"/>
            <a:ext cx="2309127" cy="2512873"/>
          </a:xfrm>
          <a:prstGeom prst="rect">
            <a:avLst/>
          </a:prstGeom>
        </p:spPr>
      </p:pic>
      <p:pic>
        <p:nvPicPr>
          <p:cNvPr id="14" name="Picture 13"/>
          <p:cNvPicPr>
            <a:picLocks noChangeAspect="1"/>
          </p:cNvPicPr>
          <p:nvPr/>
        </p:nvPicPr>
        <p:blipFill rotWithShape="1">
          <a:blip r:embed="rId6"/>
          <a:srcRect l="37586" t="24403" r="37467" b="27852"/>
          <a:stretch/>
        </p:blipFill>
        <p:spPr>
          <a:xfrm>
            <a:off x="8258984" y="2999805"/>
            <a:ext cx="2222205" cy="2392326"/>
          </a:xfrm>
          <a:prstGeom prst="rect">
            <a:avLst/>
          </a:prstGeom>
        </p:spPr>
      </p:pic>
      <p:pic>
        <p:nvPicPr>
          <p:cNvPr id="15" name="Picture 14"/>
          <p:cNvPicPr>
            <a:picLocks noChangeAspect="1"/>
          </p:cNvPicPr>
          <p:nvPr/>
        </p:nvPicPr>
        <p:blipFill rotWithShape="1">
          <a:blip r:embed="rId7"/>
          <a:srcRect l="37597" t="24509" r="37635" b="28068"/>
          <a:stretch/>
        </p:blipFill>
        <p:spPr>
          <a:xfrm>
            <a:off x="9594793" y="3790082"/>
            <a:ext cx="2458243" cy="2647507"/>
          </a:xfrm>
          <a:prstGeom prst="rect">
            <a:avLst/>
          </a:prstGeom>
        </p:spPr>
      </p:pic>
      <p:pic>
        <p:nvPicPr>
          <p:cNvPr id="16" name="Picture 15"/>
          <p:cNvPicPr>
            <a:picLocks noChangeAspect="1"/>
          </p:cNvPicPr>
          <p:nvPr/>
        </p:nvPicPr>
        <p:blipFill rotWithShape="1">
          <a:blip r:embed="rId8"/>
          <a:srcRect l="120" t="32009" r="88089" b="59840"/>
          <a:stretch/>
        </p:blipFill>
        <p:spPr>
          <a:xfrm>
            <a:off x="1102131" y="4429736"/>
            <a:ext cx="3800064" cy="1477805"/>
          </a:xfrm>
          <a:prstGeom prst="rect">
            <a:avLst/>
          </a:prstGeom>
        </p:spPr>
      </p:pic>
      <p:sp>
        <p:nvSpPr>
          <p:cNvPr id="17" name="Oval 16"/>
          <p:cNvSpPr/>
          <p:nvPr/>
        </p:nvSpPr>
        <p:spPr>
          <a:xfrm>
            <a:off x="3002163" y="958855"/>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5</a:t>
            </a:r>
          </a:p>
        </p:txBody>
      </p:sp>
      <p:sp>
        <p:nvSpPr>
          <p:cNvPr id="18" name="Oval 17"/>
          <p:cNvSpPr/>
          <p:nvPr/>
        </p:nvSpPr>
        <p:spPr>
          <a:xfrm>
            <a:off x="5902159" y="957893"/>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6</a:t>
            </a:r>
          </a:p>
        </p:txBody>
      </p:sp>
      <p:sp>
        <p:nvSpPr>
          <p:cNvPr id="19" name="Oval 18"/>
          <p:cNvSpPr/>
          <p:nvPr/>
        </p:nvSpPr>
        <p:spPr>
          <a:xfrm>
            <a:off x="6501248" y="1852250"/>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7</a:t>
            </a:r>
          </a:p>
        </p:txBody>
      </p:sp>
      <p:sp>
        <p:nvSpPr>
          <p:cNvPr id="20" name="Oval 19"/>
          <p:cNvSpPr/>
          <p:nvPr/>
        </p:nvSpPr>
        <p:spPr>
          <a:xfrm>
            <a:off x="8092465" y="2860051"/>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8</a:t>
            </a:r>
          </a:p>
        </p:txBody>
      </p:sp>
      <p:sp>
        <p:nvSpPr>
          <p:cNvPr id="21" name="Oval 20"/>
          <p:cNvSpPr/>
          <p:nvPr/>
        </p:nvSpPr>
        <p:spPr>
          <a:xfrm>
            <a:off x="9370086" y="3682868"/>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9</a:t>
            </a:r>
          </a:p>
        </p:txBody>
      </p:sp>
      <p:sp>
        <p:nvSpPr>
          <p:cNvPr id="23" name="Oval 22"/>
          <p:cNvSpPr/>
          <p:nvPr/>
        </p:nvSpPr>
        <p:spPr>
          <a:xfrm>
            <a:off x="802586" y="4288315"/>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6</a:t>
            </a:r>
          </a:p>
        </p:txBody>
      </p:sp>
    </p:spTree>
    <p:extLst>
      <p:ext uri="{BB962C8B-B14F-4D97-AF65-F5344CB8AC3E}">
        <p14:creationId xmlns:p14="http://schemas.microsoft.com/office/powerpoint/2010/main" val="924630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3952" y="1097029"/>
            <a:ext cx="9753598" cy="4247317"/>
          </a:xfrm>
          <a:prstGeom prst="rect">
            <a:avLst/>
          </a:prstGeom>
          <a:noFill/>
        </p:spPr>
        <p:txBody>
          <a:bodyPr wrap="square" rtlCol="0">
            <a:spAutoFit/>
          </a:bodyPr>
          <a:lstStyle/>
          <a:p>
            <a:pPr marL="342900" indent="-342900">
              <a:buAutoNum type="arabicPeriod" startAt="5"/>
            </a:pPr>
            <a:r>
              <a:rPr lang="en-GB" dirty="0" smtClean="0"/>
              <a:t>To make our programme less messy I put my code in a macro, but for simplicity sake you can just put the LCD setup straight in to our programme line by doing the following;</a:t>
            </a:r>
          </a:p>
          <a:p>
            <a:pPr marL="342900" indent="-342900">
              <a:buAutoNum type="arabicPeriod" startAt="5"/>
            </a:pPr>
            <a:r>
              <a:rPr lang="en-GB" dirty="0" smtClean="0"/>
              <a:t>Insert a component Macro (on the side bar and drag it in to place between our ‘Begin’ and ‘End’ sequence. Double click on it and it should pop up a ‘Properties Macro’ box, on the list of components click the small plus sign next to LCD to expand the list, then select the ‘start’ command. Press okay and this is the component command that will start out LCD</a:t>
            </a:r>
          </a:p>
          <a:p>
            <a:pPr marL="342900" indent="-342900">
              <a:buAutoNum type="arabicPeriod" startAt="5"/>
            </a:pPr>
            <a:r>
              <a:rPr lang="en-GB" dirty="0" smtClean="0"/>
              <a:t>Insert another component macro underneath and select the component this time as LCD ‘clear’, this erases anything that was previously on our LCD </a:t>
            </a:r>
          </a:p>
          <a:p>
            <a:pPr marL="342900" indent="-342900">
              <a:buAutoNum type="arabicPeriod" startAt="5"/>
            </a:pPr>
            <a:r>
              <a:rPr lang="en-GB" dirty="0" smtClean="0"/>
              <a:t>Insert component macro underneath the previous one and select the component as LCD ‘cursor’, this will show parameters in the bottom that you can change, we want to set the x to 0 and the y to 0. This outlines where our numericals and letters will print on the LCD</a:t>
            </a:r>
          </a:p>
          <a:p>
            <a:pPr marL="342900" indent="-342900">
              <a:buAutoNum type="arabicPeriod" startAt="5"/>
            </a:pPr>
            <a:r>
              <a:rPr lang="en-GB" dirty="0" smtClean="0"/>
              <a:t>Insert component macro underneath once again and select the component as LCD ‘print string’ in the parameters section we want to change our expression to ‘”Hrs Mins Secs”’, putting quotation marks (i.e. “ “) around the expression as seen in step nines image. This is our LCD top line set up and ready to use</a:t>
            </a:r>
          </a:p>
        </p:txBody>
      </p:sp>
    </p:spTree>
    <p:extLst>
      <p:ext uri="{BB962C8B-B14F-4D97-AF65-F5344CB8AC3E}">
        <p14:creationId xmlns:p14="http://schemas.microsoft.com/office/powerpoint/2010/main" val="836335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3" t="40775" r="91143" b="50269"/>
          <a:stretch/>
        </p:blipFill>
        <p:spPr>
          <a:xfrm>
            <a:off x="377371" y="2847530"/>
            <a:ext cx="1707464" cy="967563"/>
          </a:xfrm>
          <a:prstGeom prst="rect">
            <a:avLst/>
          </a:prstGeom>
        </p:spPr>
      </p:pic>
      <p:pic>
        <p:nvPicPr>
          <p:cNvPr id="5" name="Picture 4"/>
          <p:cNvPicPr>
            <a:picLocks noChangeAspect="1"/>
          </p:cNvPicPr>
          <p:nvPr/>
        </p:nvPicPr>
        <p:blipFill rotWithShape="1">
          <a:blip r:embed="rId3"/>
          <a:srcRect l="9063" t="13777" r="46410" b="51664"/>
          <a:stretch/>
        </p:blipFill>
        <p:spPr>
          <a:xfrm>
            <a:off x="279666" y="4142542"/>
            <a:ext cx="5650201" cy="2466753"/>
          </a:xfrm>
          <a:prstGeom prst="rect">
            <a:avLst/>
          </a:prstGeom>
        </p:spPr>
      </p:pic>
      <p:pic>
        <p:nvPicPr>
          <p:cNvPr id="7" name="Picture 6"/>
          <p:cNvPicPr>
            <a:picLocks noChangeAspect="1"/>
          </p:cNvPicPr>
          <p:nvPr/>
        </p:nvPicPr>
        <p:blipFill rotWithShape="1">
          <a:blip r:embed="rId4"/>
          <a:srcRect l="19040" t="18233" r="37024" b="23017"/>
          <a:stretch/>
        </p:blipFill>
        <p:spPr>
          <a:xfrm>
            <a:off x="7244317" y="3082677"/>
            <a:ext cx="4795283" cy="3606827"/>
          </a:xfrm>
          <a:prstGeom prst="rect">
            <a:avLst/>
          </a:prstGeom>
        </p:spPr>
      </p:pic>
      <p:sp>
        <p:nvSpPr>
          <p:cNvPr id="2" name="TextBox 1"/>
          <p:cNvSpPr txBox="1"/>
          <p:nvPr/>
        </p:nvSpPr>
        <p:spPr>
          <a:xfrm>
            <a:off x="468468" y="206799"/>
            <a:ext cx="10922797" cy="2585323"/>
          </a:xfrm>
          <a:prstGeom prst="rect">
            <a:avLst/>
          </a:prstGeom>
          <a:noFill/>
        </p:spPr>
        <p:txBody>
          <a:bodyPr wrap="square" rtlCol="0">
            <a:spAutoFit/>
          </a:bodyPr>
          <a:lstStyle/>
          <a:p>
            <a:pPr marL="342900" indent="-342900">
              <a:buAutoNum type="arabicPeriod" startAt="10"/>
            </a:pPr>
            <a:r>
              <a:rPr lang="en-GB" dirty="0" smtClean="0"/>
              <a:t>On the left hand side, drag a calculation underneath your LCD setup and double click to bring up the calculation properties. This is where we set it up so that the clock starts from zero. </a:t>
            </a:r>
          </a:p>
          <a:p>
            <a:pPr marL="342900" indent="-342900">
              <a:buAutoNum type="arabicPeriod" startAt="10"/>
            </a:pPr>
            <a:r>
              <a:rPr lang="en-GB" dirty="0" smtClean="0"/>
              <a:t>We do this by making new ‘variables’ for each of Hrs, Mins and Secs. The initial value for each should be 0, click OK and set up the variables  as illustrated in the red box in step 12</a:t>
            </a:r>
          </a:p>
          <a:p>
            <a:pPr marL="342900" indent="-342900">
              <a:buAutoNum type="arabicPeriod" startAt="10"/>
            </a:pPr>
            <a:r>
              <a:rPr lang="en-GB" dirty="0" smtClean="0"/>
              <a:t>In the calculations box select your variable ‘Hrs’ and write ‘Hrs=0’, then press enter to get the line below and select your ‘Mins’ variable and write ‘Mins=0’, press enter to get the line below and then enter ‘Secs=0’ you want it as shown in the blue outlined box </a:t>
            </a:r>
          </a:p>
          <a:p>
            <a:pPr marL="342900" indent="-342900">
              <a:buAutoNum type="arabicPeriod" startAt="10"/>
            </a:pPr>
            <a:endParaRPr lang="en-GB" dirty="0" smtClean="0"/>
          </a:p>
          <a:p>
            <a:pPr marL="342900" indent="-342900">
              <a:buAutoNum type="arabicPeriod" startAt="10"/>
            </a:pPr>
            <a:endParaRPr lang="en-GB" dirty="0"/>
          </a:p>
        </p:txBody>
      </p:sp>
      <p:sp>
        <p:nvSpPr>
          <p:cNvPr id="3" name="Rectangle 2"/>
          <p:cNvSpPr/>
          <p:nvPr/>
        </p:nvSpPr>
        <p:spPr>
          <a:xfrm>
            <a:off x="5176256" y="4886091"/>
            <a:ext cx="495300" cy="5841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280656" y="4594001"/>
            <a:ext cx="1123950" cy="58418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1485746" y="2834040"/>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10</a:t>
            </a:r>
          </a:p>
        </p:txBody>
      </p:sp>
      <p:sp>
        <p:nvSpPr>
          <p:cNvPr id="10" name="Oval 9"/>
          <p:cNvSpPr/>
          <p:nvPr/>
        </p:nvSpPr>
        <p:spPr>
          <a:xfrm>
            <a:off x="279666" y="4142542"/>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11</a:t>
            </a:r>
          </a:p>
        </p:txBody>
      </p:sp>
      <p:sp>
        <p:nvSpPr>
          <p:cNvPr id="11" name="Oval 10"/>
          <p:cNvSpPr/>
          <p:nvPr/>
        </p:nvSpPr>
        <p:spPr>
          <a:xfrm>
            <a:off x="7244317" y="3082677"/>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12</a:t>
            </a:r>
          </a:p>
        </p:txBody>
      </p:sp>
    </p:spTree>
    <p:extLst>
      <p:ext uri="{BB962C8B-B14F-4D97-AF65-F5344CB8AC3E}">
        <p14:creationId xmlns:p14="http://schemas.microsoft.com/office/powerpoint/2010/main" val="1587621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7" t="27088" r="93187" b="64585"/>
          <a:stretch/>
        </p:blipFill>
        <p:spPr>
          <a:xfrm>
            <a:off x="212650" y="75191"/>
            <a:ext cx="2149549" cy="1455081"/>
          </a:xfrm>
          <a:prstGeom prst="rect">
            <a:avLst/>
          </a:prstGeom>
        </p:spPr>
      </p:pic>
      <p:pic>
        <p:nvPicPr>
          <p:cNvPr id="6" name="Picture 5"/>
          <p:cNvPicPr>
            <a:picLocks noChangeAspect="1"/>
          </p:cNvPicPr>
          <p:nvPr/>
        </p:nvPicPr>
        <p:blipFill rotWithShape="1">
          <a:blip r:embed="rId3"/>
          <a:srcRect l="14127" t="22389" r="40404" b="48697"/>
          <a:stretch/>
        </p:blipFill>
        <p:spPr>
          <a:xfrm>
            <a:off x="389195" y="1664549"/>
            <a:ext cx="5352168" cy="1914483"/>
          </a:xfrm>
          <a:prstGeom prst="rect">
            <a:avLst/>
          </a:prstGeom>
        </p:spPr>
      </p:pic>
      <p:pic>
        <p:nvPicPr>
          <p:cNvPr id="7" name="Picture 6"/>
          <p:cNvPicPr>
            <a:picLocks noChangeAspect="1"/>
          </p:cNvPicPr>
          <p:nvPr/>
        </p:nvPicPr>
        <p:blipFill rotWithShape="1">
          <a:blip r:embed="rId4"/>
          <a:srcRect l="14204" t="26078" r="49436" b="45277"/>
          <a:stretch/>
        </p:blipFill>
        <p:spPr>
          <a:xfrm>
            <a:off x="3583842" y="4505580"/>
            <a:ext cx="4846627" cy="2147777"/>
          </a:xfrm>
          <a:prstGeom prst="rect">
            <a:avLst/>
          </a:prstGeom>
        </p:spPr>
      </p:pic>
      <p:pic>
        <p:nvPicPr>
          <p:cNvPr id="10" name="Picture 9"/>
          <p:cNvPicPr>
            <a:picLocks noChangeAspect="1"/>
          </p:cNvPicPr>
          <p:nvPr/>
        </p:nvPicPr>
        <p:blipFill rotWithShape="1">
          <a:blip r:embed="rId5"/>
          <a:srcRect l="58" t="11564" r="91721" b="81406"/>
          <a:stretch/>
        </p:blipFill>
        <p:spPr>
          <a:xfrm>
            <a:off x="541466" y="3773869"/>
            <a:ext cx="3042376" cy="1463422"/>
          </a:xfrm>
          <a:prstGeom prst="rect">
            <a:avLst/>
          </a:prstGeom>
        </p:spPr>
      </p:pic>
      <p:sp>
        <p:nvSpPr>
          <p:cNvPr id="2" name="TextBox 1"/>
          <p:cNvSpPr txBox="1"/>
          <p:nvPr/>
        </p:nvSpPr>
        <p:spPr>
          <a:xfrm>
            <a:off x="6007155" y="76200"/>
            <a:ext cx="6047064" cy="4247317"/>
          </a:xfrm>
          <a:prstGeom prst="rect">
            <a:avLst/>
          </a:prstGeom>
          <a:noFill/>
        </p:spPr>
        <p:txBody>
          <a:bodyPr wrap="square" rtlCol="0">
            <a:spAutoFit/>
          </a:bodyPr>
          <a:lstStyle/>
          <a:p>
            <a:pPr marL="342900" indent="-342900">
              <a:buAutoNum type="arabicPeriod" startAt="13"/>
            </a:pPr>
            <a:r>
              <a:rPr lang="en-GB" dirty="0" smtClean="0"/>
              <a:t>From the left side bar drag a loop in to your circuit underneath your previous work, this will make the clock continue clocking</a:t>
            </a:r>
          </a:p>
          <a:p>
            <a:pPr marL="342900" indent="-342900">
              <a:buAutoNum type="arabicPeriod" startAt="13"/>
            </a:pPr>
            <a:r>
              <a:rPr lang="en-GB" dirty="0" smtClean="0"/>
              <a:t>Insert a calculation in to the loop that will count up our seconds by inserting in to the calculations box ‘Secs=Secs+1’</a:t>
            </a:r>
          </a:p>
          <a:p>
            <a:pPr marL="342900" indent="-342900">
              <a:buAutoNum type="arabicPeriod" startAt="13"/>
            </a:pPr>
            <a:r>
              <a:rPr lang="en-GB" dirty="0" smtClean="0"/>
              <a:t>Drag an output box from the left side bar underneath your calculation, we’re going to set the output up to the relays we’re going to have attached to PORTC of our pic. </a:t>
            </a:r>
          </a:p>
          <a:p>
            <a:pPr marL="342900" indent="-342900">
              <a:buAutoNum type="arabicPeriod" startAt="13"/>
            </a:pPr>
            <a:r>
              <a:rPr lang="en-GB" dirty="0" smtClean="0"/>
              <a:t>Clicking the output brings up the ‘Properties output’ and here we went to set out variable as 2 (this will turn on the second relay on our relay board, the click of the relay coming on and off will simulate the ticking of a clock every second </a:t>
            </a:r>
          </a:p>
          <a:p>
            <a:pPr marL="342900" indent="-342900">
              <a:buAutoNum type="arabicPeriod" startAt="13"/>
            </a:pPr>
            <a:endParaRPr lang="en-GB" dirty="0"/>
          </a:p>
        </p:txBody>
      </p:sp>
      <p:sp>
        <p:nvSpPr>
          <p:cNvPr id="12" name="Oval 11"/>
          <p:cNvSpPr/>
          <p:nvPr/>
        </p:nvSpPr>
        <p:spPr>
          <a:xfrm>
            <a:off x="1763110" y="75191"/>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13</a:t>
            </a:r>
          </a:p>
        </p:txBody>
      </p:sp>
      <p:sp>
        <p:nvSpPr>
          <p:cNvPr id="13" name="Oval 12"/>
          <p:cNvSpPr/>
          <p:nvPr/>
        </p:nvSpPr>
        <p:spPr>
          <a:xfrm>
            <a:off x="5142274" y="1664549"/>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14</a:t>
            </a:r>
          </a:p>
        </p:txBody>
      </p:sp>
      <p:sp>
        <p:nvSpPr>
          <p:cNvPr id="14" name="Oval 13"/>
          <p:cNvSpPr/>
          <p:nvPr/>
        </p:nvSpPr>
        <p:spPr>
          <a:xfrm>
            <a:off x="2984753" y="3773869"/>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15</a:t>
            </a:r>
          </a:p>
        </p:txBody>
      </p:sp>
      <p:sp>
        <p:nvSpPr>
          <p:cNvPr id="15" name="Oval 14"/>
          <p:cNvSpPr/>
          <p:nvPr/>
        </p:nvSpPr>
        <p:spPr>
          <a:xfrm>
            <a:off x="3583842" y="4505580"/>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16</a:t>
            </a:r>
          </a:p>
        </p:txBody>
      </p:sp>
    </p:spTree>
    <p:extLst>
      <p:ext uri="{BB962C8B-B14F-4D97-AF65-F5344CB8AC3E}">
        <p14:creationId xmlns:p14="http://schemas.microsoft.com/office/powerpoint/2010/main" val="1669811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7605" t="4131" r="10950" b="29944"/>
          <a:stretch/>
        </p:blipFill>
        <p:spPr>
          <a:xfrm>
            <a:off x="571500" y="1712430"/>
            <a:ext cx="4476309" cy="4005116"/>
          </a:xfrm>
          <a:prstGeom prst="rect">
            <a:avLst/>
          </a:prstGeom>
        </p:spPr>
      </p:pic>
      <p:pic>
        <p:nvPicPr>
          <p:cNvPr id="6" name="Picture 5"/>
          <p:cNvPicPr>
            <a:picLocks noChangeAspect="1"/>
          </p:cNvPicPr>
          <p:nvPr/>
        </p:nvPicPr>
        <p:blipFill rotWithShape="1">
          <a:blip r:embed="rId3"/>
          <a:srcRect l="62137" t="41274" r="22669" b="17371"/>
          <a:stretch/>
        </p:blipFill>
        <p:spPr>
          <a:xfrm>
            <a:off x="5047809" y="1712430"/>
            <a:ext cx="2615948" cy="4005116"/>
          </a:xfrm>
          <a:prstGeom prst="rect">
            <a:avLst/>
          </a:prstGeom>
        </p:spPr>
      </p:pic>
      <p:sp>
        <p:nvSpPr>
          <p:cNvPr id="2" name="TextBox 1"/>
          <p:cNvSpPr txBox="1"/>
          <p:nvPr/>
        </p:nvSpPr>
        <p:spPr>
          <a:xfrm>
            <a:off x="4533900" y="497516"/>
            <a:ext cx="6915150" cy="923330"/>
          </a:xfrm>
          <a:prstGeom prst="rect">
            <a:avLst/>
          </a:prstGeom>
          <a:noFill/>
        </p:spPr>
        <p:txBody>
          <a:bodyPr wrap="square" rtlCol="0">
            <a:spAutoFit/>
          </a:bodyPr>
          <a:lstStyle/>
          <a:p>
            <a:r>
              <a:rPr lang="en-GB" dirty="0" smtClean="0"/>
              <a:t>17.  To simulate the relay board in our programme, insert an LED array output, making sure to go in to the properties menu and connect it to PORTC where our relays will be connected to our pic</a:t>
            </a:r>
            <a:endParaRPr lang="en-GB" dirty="0"/>
          </a:p>
        </p:txBody>
      </p:sp>
      <p:sp>
        <p:nvSpPr>
          <p:cNvPr id="7" name="Oval 6"/>
          <p:cNvSpPr/>
          <p:nvPr/>
        </p:nvSpPr>
        <p:spPr>
          <a:xfrm>
            <a:off x="571500" y="5220275"/>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17</a:t>
            </a:r>
          </a:p>
        </p:txBody>
      </p:sp>
    </p:spTree>
    <p:extLst>
      <p:ext uri="{BB962C8B-B14F-4D97-AF65-F5344CB8AC3E}">
        <p14:creationId xmlns:p14="http://schemas.microsoft.com/office/powerpoint/2010/main" val="835696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363" t="11182" r="42739" b="11354"/>
          <a:stretch/>
        </p:blipFill>
        <p:spPr>
          <a:xfrm>
            <a:off x="669850" y="776176"/>
            <a:ext cx="4731489" cy="4805917"/>
          </a:xfrm>
          <a:prstGeom prst="rect">
            <a:avLst/>
          </a:prstGeom>
        </p:spPr>
      </p:pic>
      <p:sp>
        <p:nvSpPr>
          <p:cNvPr id="5" name="TextBox 4"/>
          <p:cNvSpPr txBox="1"/>
          <p:nvPr/>
        </p:nvSpPr>
        <p:spPr>
          <a:xfrm>
            <a:off x="5589181" y="489098"/>
            <a:ext cx="6602819" cy="2862322"/>
          </a:xfrm>
          <a:prstGeom prst="rect">
            <a:avLst/>
          </a:prstGeom>
          <a:noFill/>
        </p:spPr>
        <p:txBody>
          <a:bodyPr wrap="square" rtlCol="0">
            <a:spAutoFit/>
          </a:bodyPr>
          <a:lstStyle/>
          <a:p>
            <a:pPr marL="342900" indent="-342900">
              <a:buFontTx/>
              <a:buAutoNum type="arabicPeriod" startAt="18"/>
            </a:pPr>
            <a:r>
              <a:rPr lang="en-GB" dirty="0" smtClean="0"/>
              <a:t>The next step is to display your counting seconds on the bottom line of your LCD display. You do this by inserting a component macro and setting the ‘cursor’ to 10 on the x axis and 1 on the y axis, this will display your counting seconds in the red boxes shown. My </a:t>
            </a:r>
            <a:r>
              <a:rPr lang="en-GB" dirty="0"/>
              <a:t>LCD display is 16 across and 2 down which is read from the top left hand corner as 0,0 and the bottom right hand corner as </a:t>
            </a:r>
            <a:r>
              <a:rPr lang="en-GB" dirty="0" smtClean="0"/>
              <a:t>15,1</a:t>
            </a:r>
          </a:p>
          <a:p>
            <a:pPr marL="342900" indent="-342900">
              <a:buAutoNum type="arabicPeriod" startAt="18"/>
            </a:pPr>
            <a:r>
              <a:rPr lang="en-GB" dirty="0" smtClean="0"/>
              <a:t>Insert a delay from the left side bar underneath our LCD cursor, and double click it to bring up the properties. Set the delay value as 1 second. This will be our second timer. </a:t>
            </a:r>
          </a:p>
        </p:txBody>
      </p:sp>
      <p:sp>
        <p:nvSpPr>
          <p:cNvPr id="6" name="Rectangle 5"/>
          <p:cNvSpPr/>
          <p:nvPr/>
        </p:nvSpPr>
        <p:spPr>
          <a:xfrm>
            <a:off x="4136066" y="2021788"/>
            <a:ext cx="223284" cy="1791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srcRect t="12806" r="92852" b="78663"/>
          <a:stretch/>
        </p:blipFill>
        <p:spPr>
          <a:xfrm>
            <a:off x="10134599" y="5420826"/>
            <a:ext cx="1883611" cy="1264707"/>
          </a:xfrm>
          <a:prstGeom prst="rect">
            <a:avLst/>
          </a:prstGeom>
        </p:spPr>
      </p:pic>
      <p:pic>
        <p:nvPicPr>
          <p:cNvPr id="9" name="Picture 8"/>
          <p:cNvPicPr>
            <a:picLocks noChangeAspect="1"/>
          </p:cNvPicPr>
          <p:nvPr/>
        </p:nvPicPr>
        <p:blipFill rotWithShape="1">
          <a:blip r:embed="rId4"/>
          <a:srcRect l="14281" t="29505" r="50716" b="48543"/>
          <a:stretch/>
        </p:blipFill>
        <p:spPr>
          <a:xfrm>
            <a:off x="6034626" y="3602761"/>
            <a:ext cx="5176258" cy="1825981"/>
          </a:xfrm>
          <a:prstGeom prst="rect">
            <a:avLst/>
          </a:prstGeom>
        </p:spPr>
      </p:pic>
      <p:cxnSp>
        <p:nvCxnSpPr>
          <p:cNvPr id="11" name="Straight Connector 10"/>
          <p:cNvCxnSpPr/>
          <p:nvPr/>
        </p:nvCxnSpPr>
        <p:spPr>
          <a:xfrm>
            <a:off x="3035594" y="1600200"/>
            <a:ext cx="196794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026501" y="1600200"/>
            <a:ext cx="9093" cy="80614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982894" y="1412427"/>
            <a:ext cx="606287" cy="369332"/>
          </a:xfrm>
          <a:prstGeom prst="rect">
            <a:avLst/>
          </a:prstGeom>
          <a:noFill/>
        </p:spPr>
        <p:txBody>
          <a:bodyPr wrap="square" rtlCol="0">
            <a:spAutoFit/>
          </a:bodyPr>
          <a:lstStyle/>
          <a:p>
            <a:r>
              <a:rPr lang="en-GB" b="1" dirty="0" smtClean="0">
                <a:solidFill>
                  <a:srgbClr val="FF0000"/>
                </a:solidFill>
              </a:rPr>
              <a:t>X</a:t>
            </a:r>
            <a:endParaRPr lang="en-GB" b="1" dirty="0">
              <a:solidFill>
                <a:srgbClr val="FF0000"/>
              </a:solidFill>
            </a:endParaRPr>
          </a:p>
        </p:txBody>
      </p:sp>
      <p:sp>
        <p:nvSpPr>
          <p:cNvPr id="15" name="TextBox 14"/>
          <p:cNvSpPr txBox="1"/>
          <p:nvPr/>
        </p:nvSpPr>
        <p:spPr>
          <a:xfrm>
            <a:off x="2730702" y="2200939"/>
            <a:ext cx="304892" cy="369332"/>
          </a:xfrm>
          <a:prstGeom prst="rect">
            <a:avLst/>
          </a:prstGeom>
          <a:noFill/>
        </p:spPr>
        <p:txBody>
          <a:bodyPr wrap="none" rtlCol="0">
            <a:spAutoFit/>
          </a:bodyPr>
          <a:lstStyle/>
          <a:p>
            <a:r>
              <a:rPr lang="en-GB" b="1" dirty="0" smtClean="0">
                <a:solidFill>
                  <a:srgbClr val="FF0000"/>
                </a:solidFill>
              </a:rPr>
              <a:t>Y</a:t>
            </a:r>
            <a:endParaRPr lang="en-GB" b="1" dirty="0">
              <a:solidFill>
                <a:srgbClr val="FF0000"/>
              </a:solidFill>
            </a:endParaRPr>
          </a:p>
        </p:txBody>
      </p:sp>
      <p:sp>
        <p:nvSpPr>
          <p:cNvPr id="16" name="TextBox 15"/>
          <p:cNvSpPr txBox="1"/>
          <p:nvPr/>
        </p:nvSpPr>
        <p:spPr>
          <a:xfrm>
            <a:off x="2637797" y="1227761"/>
            <a:ext cx="983974" cy="369332"/>
          </a:xfrm>
          <a:prstGeom prst="rect">
            <a:avLst/>
          </a:prstGeom>
          <a:noFill/>
        </p:spPr>
        <p:txBody>
          <a:bodyPr wrap="square" rtlCol="0">
            <a:spAutoFit/>
          </a:bodyPr>
          <a:lstStyle/>
          <a:p>
            <a:r>
              <a:rPr lang="en-GB" b="1" dirty="0" smtClean="0">
                <a:solidFill>
                  <a:srgbClr val="FF0000"/>
                </a:solidFill>
              </a:rPr>
              <a:t>(0,0)</a:t>
            </a:r>
            <a:endParaRPr lang="en-GB" b="1" dirty="0">
              <a:solidFill>
                <a:srgbClr val="FF0000"/>
              </a:solidFill>
            </a:endParaRPr>
          </a:p>
        </p:txBody>
      </p:sp>
      <p:sp>
        <p:nvSpPr>
          <p:cNvPr id="17" name="TextBox 16"/>
          <p:cNvSpPr txBox="1"/>
          <p:nvPr/>
        </p:nvSpPr>
        <p:spPr>
          <a:xfrm>
            <a:off x="3953811" y="2200939"/>
            <a:ext cx="1331843" cy="369332"/>
          </a:xfrm>
          <a:prstGeom prst="rect">
            <a:avLst/>
          </a:prstGeom>
          <a:noFill/>
        </p:spPr>
        <p:txBody>
          <a:bodyPr wrap="square" rtlCol="0">
            <a:spAutoFit/>
          </a:bodyPr>
          <a:lstStyle/>
          <a:p>
            <a:r>
              <a:rPr lang="en-GB" b="1" dirty="0" smtClean="0">
                <a:solidFill>
                  <a:srgbClr val="FF0000"/>
                </a:solidFill>
              </a:rPr>
              <a:t>(10,1)</a:t>
            </a:r>
            <a:endParaRPr lang="en-GB" b="1" dirty="0">
              <a:solidFill>
                <a:srgbClr val="FF0000"/>
              </a:solidFill>
            </a:endParaRPr>
          </a:p>
        </p:txBody>
      </p:sp>
      <p:sp>
        <p:nvSpPr>
          <p:cNvPr id="13" name="Oval 12"/>
          <p:cNvSpPr/>
          <p:nvPr/>
        </p:nvSpPr>
        <p:spPr>
          <a:xfrm>
            <a:off x="669850" y="776176"/>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18</a:t>
            </a:r>
          </a:p>
        </p:txBody>
      </p:sp>
      <p:sp>
        <p:nvSpPr>
          <p:cNvPr id="18" name="Oval 17"/>
          <p:cNvSpPr/>
          <p:nvPr/>
        </p:nvSpPr>
        <p:spPr>
          <a:xfrm>
            <a:off x="5735081" y="3395861"/>
            <a:ext cx="599089" cy="49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19</a:t>
            </a:r>
          </a:p>
        </p:txBody>
      </p:sp>
    </p:spTree>
    <p:extLst>
      <p:ext uri="{BB962C8B-B14F-4D97-AF65-F5344CB8AC3E}">
        <p14:creationId xmlns:p14="http://schemas.microsoft.com/office/powerpoint/2010/main" val="1225250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2013</Words>
  <Application>Microsoft Office PowerPoint</Application>
  <PresentationFormat>Custom</PresentationFormat>
  <Paragraphs>109</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DSEME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baylissk101</dc:creator>
  <cp:lastModifiedBy>kathryn bayliss</cp:lastModifiedBy>
  <cp:revision>56</cp:revision>
  <dcterms:created xsi:type="dcterms:W3CDTF">2016-10-12T08:27:36Z</dcterms:created>
  <dcterms:modified xsi:type="dcterms:W3CDTF">2016-10-12T16:17:04Z</dcterms:modified>
</cp:coreProperties>
</file>