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>
        <p:scale>
          <a:sx n="150" d="100"/>
          <a:sy n="150" d="100"/>
        </p:scale>
        <p:origin x="-263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7C4A-E290-4A93-B603-F1CE17102BA7}" type="datetimeFigureOut">
              <a:rPr lang="en-CA" smtClean="0"/>
              <a:t>2019-05-27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ED3B4-3E96-46AC-95DD-4B5C1DAC95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64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7C4A-E290-4A93-B603-F1CE17102BA7}" type="datetimeFigureOut">
              <a:rPr lang="en-CA" smtClean="0"/>
              <a:t>2019-05-27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ED3B4-3E96-46AC-95DD-4B5C1DAC95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2051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7C4A-E290-4A93-B603-F1CE17102BA7}" type="datetimeFigureOut">
              <a:rPr lang="en-CA" smtClean="0"/>
              <a:t>2019-05-27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ED3B4-3E96-46AC-95DD-4B5C1DAC95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285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7C4A-E290-4A93-B603-F1CE17102BA7}" type="datetimeFigureOut">
              <a:rPr lang="en-CA" smtClean="0"/>
              <a:t>2019-05-27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ED3B4-3E96-46AC-95DD-4B5C1DAC95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8677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7C4A-E290-4A93-B603-F1CE17102BA7}" type="datetimeFigureOut">
              <a:rPr lang="en-CA" smtClean="0"/>
              <a:t>2019-05-27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ED3B4-3E96-46AC-95DD-4B5C1DAC95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3927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7C4A-E290-4A93-B603-F1CE17102BA7}" type="datetimeFigureOut">
              <a:rPr lang="en-CA" smtClean="0"/>
              <a:t>2019-05-27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ED3B4-3E96-46AC-95DD-4B5C1DAC95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2670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7C4A-E290-4A93-B603-F1CE17102BA7}" type="datetimeFigureOut">
              <a:rPr lang="en-CA" smtClean="0"/>
              <a:t>2019-05-27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ED3B4-3E96-46AC-95DD-4B5C1DAC95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4399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7C4A-E290-4A93-B603-F1CE17102BA7}" type="datetimeFigureOut">
              <a:rPr lang="en-CA" smtClean="0"/>
              <a:t>2019-05-27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ED3B4-3E96-46AC-95DD-4B5C1DAC95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742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7C4A-E290-4A93-B603-F1CE17102BA7}" type="datetimeFigureOut">
              <a:rPr lang="en-CA" smtClean="0"/>
              <a:t>2019-05-27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ED3B4-3E96-46AC-95DD-4B5C1DAC95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988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7C4A-E290-4A93-B603-F1CE17102BA7}" type="datetimeFigureOut">
              <a:rPr lang="en-CA" smtClean="0"/>
              <a:t>2019-05-27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ED3B4-3E96-46AC-95DD-4B5C1DAC95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5763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7C4A-E290-4A93-B603-F1CE17102BA7}" type="datetimeFigureOut">
              <a:rPr lang="en-CA" smtClean="0"/>
              <a:t>2019-05-27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ED3B4-3E96-46AC-95DD-4B5C1DAC95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3119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37C4A-E290-4A93-B603-F1CE17102BA7}" type="datetimeFigureOut">
              <a:rPr lang="en-CA" smtClean="0"/>
              <a:t>2019-05-27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ED3B4-3E96-46AC-95DD-4B5C1DAC95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5554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5065" y="6587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1363" y="258618"/>
            <a:ext cx="135646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Hydrogen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</a:t>
            </a:r>
          </a:p>
        </p:txBody>
      </p:sp>
      <p:sp>
        <p:nvSpPr>
          <p:cNvPr id="4" name="Rectangle 3"/>
          <p:cNvSpPr/>
          <p:nvPr/>
        </p:nvSpPr>
        <p:spPr>
          <a:xfrm>
            <a:off x="281335" y="17762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1.008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2135" y="6587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He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26078" y="258618"/>
            <a:ext cx="102143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Helium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2008535" y="17762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4.0026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65051" y="69907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Li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56934" y="298968"/>
            <a:ext cx="108555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Lithium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3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71451" y="181664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6.94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27967" y="6587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Be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10846" y="258618"/>
            <a:ext cx="130356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Beryllium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4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34367" y="17762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9.0122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072225" y="69907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55478" y="298968"/>
            <a:ext cx="90281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Boron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5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478625" y="181664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10.81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272911" y="7394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889641" y="339318"/>
            <a:ext cx="103586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Carbon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679311" y="18569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12.011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-86244" y="290549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9497" y="2505386"/>
            <a:ext cx="123783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Nitrogen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7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20156" y="402306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14.007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776672" y="290343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O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54930" y="2503326"/>
            <a:ext cx="111280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Oxygen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8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183072" y="402100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15.999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05989" y="294378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F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58599" y="2543676"/>
            <a:ext cx="116410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Fluorine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112389" y="406135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18.998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471612" y="294378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Ne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198146" y="2543676"/>
            <a:ext cx="81625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Neon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78012" y="406135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20.180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597283" y="2984134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Na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05196" y="2584025"/>
            <a:ext cx="105349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Sodium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003683" y="4101702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22.99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9674836" y="3031533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Mg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0042301" y="2631424"/>
            <a:ext cx="153439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Magnesium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12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769306" y="4149101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24.305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14577" y="525749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Al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09293" y="4857388"/>
            <a:ext cx="147989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Aluminium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13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20977" y="637506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26.982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893101" y="529578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Si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51509" y="4895678"/>
            <a:ext cx="95250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Silicon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14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299501" y="641335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26.085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05989" y="525749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P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054216" y="4857388"/>
            <a:ext cx="157286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Phosphorus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15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112389" y="637506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30.974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484513" y="5228843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178988" y="4828734"/>
            <a:ext cx="88037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Sulfur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16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890913" y="6346411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32.06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268840" y="521714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Cl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811832" y="4817038"/>
            <a:ext cx="118333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Chlorine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17</a:t>
            </a:r>
          </a:p>
        </p:txBody>
      </p:sp>
      <p:sp>
        <p:nvSpPr>
          <p:cNvPr id="52" name="Rectangle 51"/>
          <p:cNvSpPr/>
          <p:nvPr/>
        </p:nvSpPr>
        <p:spPr>
          <a:xfrm>
            <a:off x="7675240" y="633471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35.45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287995" y="5188493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Ar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957623" y="4788384"/>
            <a:ext cx="93006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Argon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18</a:t>
            </a:r>
          </a:p>
        </p:txBody>
      </p:sp>
      <p:sp>
        <p:nvSpPr>
          <p:cNvPr id="55" name="Rectangle 54"/>
          <p:cNvSpPr/>
          <p:nvPr/>
        </p:nvSpPr>
        <p:spPr>
          <a:xfrm>
            <a:off x="9694395" y="6306061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39.948</a:t>
            </a:r>
            <a:endParaRPr lang="en-CA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842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5065" y="6587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8540" y="258618"/>
            <a:ext cx="138211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Potassium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19</a:t>
            </a:r>
          </a:p>
        </p:txBody>
      </p:sp>
      <p:sp>
        <p:nvSpPr>
          <p:cNvPr id="4" name="Rectangle 3"/>
          <p:cNvSpPr/>
          <p:nvPr/>
        </p:nvSpPr>
        <p:spPr>
          <a:xfrm>
            <a:off x="281335" y="17762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39.098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2135" y="6587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Ca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82797" y="258618"/>
            <a:ext cx="110799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Calcium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20</a:t>
            </a:r>
          </a:p>
        </p:txBody>
      </p:sp>
      <p:sp>
        <p:nvSpPr>
          <p:cNvPr id="7" name="Rectangle 6"/>
          <p:cNvSpPr/>
          <p:nvPr/>
        </p:nvSpPr>
        <p:spPr>
          <a:xfrm>
            <a:off x="2008535" y="17762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40.078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65051" y="69907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Sc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40718" y="298968"/>
            <a:ext cx="131799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Scandium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21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71451" y="181664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44.956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27967" y="6587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Ti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44511" y="258618"/>
            <a:ext cx="123623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Titanium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22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34367" y="17762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47.867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072225" y="69907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V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14227" y="298968"/>
            <a:ext cx="138531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Vanadium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23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478625" y="181664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50.942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272911" y="7394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Cr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707701" y="339318"/>
            <a:ext cx="139974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Chromium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24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679311" y="18569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51.996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-86244" y="290549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Mn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4428" y="2505386"/>
            <a:ext cx="152798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Manganese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25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20156" y="402306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54.938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776672" y="290343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Fe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76946" y="2503326"/>
            <a:ext cx="66877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Iron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26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183072" y="402100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55.845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05989" y="294378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Co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366000" y="2543676"/>
            <a:ext cx="94929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Cobalt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27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112389" y="406135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58.933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471612" y="294378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Ni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148454" y="2543676"/>
            <a:ext cx="91563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Nickel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28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78012" y="406135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58.693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208733" y="298413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Cu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828668" y="2584026"/>
            <a:ext cx="102944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Copper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29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615133" y="410170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63.546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9286286" y="3031534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Zn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0078547" y="2631425"/>
            <a:ext cx="68480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Zinc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30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679311" y="4156786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65.38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14577" y="525749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Ga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84689" y="4857388"/>
            <a:ext cx="108715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Gallium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31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00004" y="637506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69.723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893101" y="529578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Ge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252551" y="4895678"/>
            <a:ext cx="155042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Germanium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32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299501" y="641335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72.630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05989" y="525749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As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307492" y="4857388"/>
            <a:ext cx="106631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Arsenic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33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112389" y="637506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74.922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484513" y="5228843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Se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992238" y="4828734"/>
            <a:ext cx="125386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Selenium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34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890913" y="6346411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78.971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268840" y="521714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Br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815039" y="4817038"/>
            <a:ext cx="117692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Bromine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35</a:t>
            </a:r>
          </a:p>
        </p:txBody>
      </p:sp>
      <p:sp>
        <p:nvSpPr>
          <p:cNvPr id="52" name="Rectangle 51"/>
          <p:cNvSpPr/>
          <p:nvPr/>
        </p:nvSpPr>
        <p:spPr>
          <a:xfrm>
            <a:off x="7675240" y="633471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79.904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287995" y="5188493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Kr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846215" y="4788384"/>
            <a:ext cx="115288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Krypton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36</a:t>
            </a:r>
          </a:p>
        </p:txBody>
      </p:sp>
      <p:sp>
        <p:nvSpPr>
          <p:cNvPr id="55" name="Rectangle 54"/>
          <p:cNvSpPr/>
          <p:nvPr/>
        </p:nvSpPr>
        <p:spPr>
          <a:xfrm>
            <a:off x="9694395" y="6306061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83.798</a:t>
            </a:r>
            <a:endParaRPr lang="en-CA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807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5065" y="6587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Rb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3006" y="258618"/>
            <a:ext cx="131318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Rubidium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37</a:t>
            </a:r>
          </a:p>
        </p:txBody>
      </p:sp>
      <p:sp>
        <p:nvSpPr>
          <p:cNvPr id="4" name="Rectangle 3"/>
          <p:cNvSpPr/>
          <p:nvPr/>
        </p:nvSpPr>
        <p:spPr>
          <a:xfrm>
            <a:off x="281335" y="17762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85.468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2135" y="6587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Sr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60168" y="258618"/>
            <a:ext cx="135325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Strontium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38</a:t>
            </a:r>
          </a:p>
        </p:txBody>
      </p:sp>
      <p:sp>
        <p:nvSpPr>
          <p:cNvPr id="7" name="Rectangle 6"/>
          <p:cNvSpPr/>
          <p:nvPr/>
        </p:nvSpPr>
        <p:spPr>
          <a:xfrm>
            <a:off x="2008535" y="17762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87.62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65051" y="69907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65753" y="298968"/>
            <a:ext cx="106792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Yttrium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39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71451" y="181664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88.906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27967" y="6587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Zr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76383" y="258618"/>
            <a:ext cx="137249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Zirconium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40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34367" y="17762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91.224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072225" y="69907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Nb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14416" y="298968"/>
            <a:ext cx="118494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Niobium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41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478625" y="181664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92.906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272911" y="7394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Mo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548204" y="339318"/>
            <a:ext cx="171874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Molybdenum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42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679311" y="18569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95.95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-86244" y="290549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Tc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62788" y="2505386"/>
            <a:ext cx="157126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Technetium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43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20156" y="402306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[98]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776672" y="290343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Ru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8183" y="2503326"/>
            <a:ext cx="148630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Ruthenium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44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183072" y="402100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101.07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05989" y="294378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Rh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18524" y="2543676"/>
            <a:ext cx="124425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Rhodium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45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112389" y="406135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102.91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471612" y="294378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Pd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932850" y="2543676"/>
            <a:ext cx="134684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Palladium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46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78012" y="406135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106.42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208733" y="298413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Ag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928856" y="2584026"/>
            <a:ext cx="82907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Silver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47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298025" y="410170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107.87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9286286" y="3031534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Cd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9777984" y="2631425"/>
            <a:ext cx="128592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Cadmium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48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679311" y="4156786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112.41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14577" y="525749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In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43333" y="4857388"/>
            <a:ext cx="101181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Indium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49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20977" y="637506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114.82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893101" y="529578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Sn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701392" y="4895678"/>
            <a:ext cx="65274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Tin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50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299501" y="641335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118.71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05989" y="525749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Sb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162421" y="4857388"/>
            <a:ext cx="135646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Antimony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51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112389" y="637506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121.76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484513" y="5228843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Te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968193" y="4828734"/>
            <a:ext cx="130195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Tellurium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52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890913" y="6346411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127.60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268840" y="521714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I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938470" y="4817038"/>
            <a:ext cx="93006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Iodine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53</a:t>
            </a:r>
          </a:p>
        </p:txBody>
      </p:sp>
      <p:sp>
        <p:nvSpPr>
          <p:cNvPr id="52" name="Rectangle 51"/>
          <p:cNvSpPr/>
          <p:nvPr/>
        </p:nvSpPr>
        <p:spPr>
          <a:xfrm>
            <a:off x="7675240" y="633471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126.9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287995" y="5188493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Xe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951211" y="4788384"/>
            <a:ext cx="94288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Xenon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54</a:t>
            </a:r>
          </a:p>
        </p:txBody>
      </p:sp>
      <p:sp>
        <p:nvSpPr>
          <p:cNvPr id="55" name="Rectangle 54"/>
          <p:cNvSpPr/>
          <p:nvPr/>
        </p:nvSpPr>
        <p:spPr>
          <a:xfrm>
            <a:off x="9694395" y="6306061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131.29</a:t>
            </a:r>
            <a:endParaRPr lang="en-CA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961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5065" y="6587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Cs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5943" y="258618"/>
            <a:ext cx="116730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Caesium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55</a:t>
            </a:r>
          </a:p>
        </p:txBody>
      </p:sp>
      <p:sp>
        <p:nvSpPr>
          <p:cNvPr id="4" name="Rectangle 3"/>
          <p:cNvSpPr/>
          <p:nvPr/>
        </p:nvSpPr>
        <p:spPr>
          <a:xfrm>
            <a:off x="281335" y="17762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132.91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2135" y="6587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Ba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23674" y="258618"/>
            <a:ext cx="102624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Barium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56</a:t>
            </a:r>
          </a:p>
        </p:txBody>
      </p:sp>
      <p:sp>
        <p:nvSpPr>
          <p:cNvPr id="7" name="Rectangle 6"/>
          <p:cNvSpPr/>
          <p:nvPr/>
        </p:nvSpPr>
        <p:spPr>
          <a:xfrm>
            <a:off x="2008535" y="17762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137.33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65051" y="69907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Lu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78391" y="298968"/>
            <a:ext cx="124264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Lutetium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71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71451" y="181664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174.97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27967" y="6587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Hf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62144" y="258618"/>
            <a:ext cx="120097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Hafnium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72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34367" y="17762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178.49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072225" y="69907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Ta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55106" y="298968"/>
            <a:ext cx="130356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Tantalum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73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478625" y="181664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180.95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272911" y="7394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W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759800" y="339318"/>
            <a:ext cx="129554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Tungsten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74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679311" y="18569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183.84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-86244" y="290549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Re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30303" y="2505386"/>
            <a:ext cx="123623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Rhenium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75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20156" y="402306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186.21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776672" y="290343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Os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35698" y="2503326"/>
            <a:ext cx="115127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Osmium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76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183072" y="402100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190.23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05989" y="294378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Ir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327528" y="2543676"/>
            <a:ext cx="102624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Iridium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77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112389" y="406135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192.22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471612" y="294378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Pt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987353" y="2543676"/>
            <a:ext cx="123783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Platinum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78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78012" y="406135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195.08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208733" y="298413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Au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974542" y="2584026"/>
            <a:ext cx="73770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Gold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79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597283" y="410170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196.97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9286286" y="3031534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Hg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9851723" y="2631425"/>
            <a:ext cx="113845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Mercury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80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362906" y="4156151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200.59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14577" y="525749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Tl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43948" y="4857388"/>
            <a:ext cx="121058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Thallium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81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20977" y="637506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204.38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893101" y="529578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Pb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654104" y="4895678"/>
            <a:ext cx="74732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Lead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82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299501" y="641335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207.2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05989" y="525749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Bi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263411" y="4857388"/>
            <a:ext cx="115448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Bismuth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83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112389" y="637506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208.98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484513" y="5228843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Po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969797" y="4828734"/>
            <a:ext cx="129875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Polonium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84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890913" y="6346411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[209]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268840" y="521714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At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811032" y="4817038"/>
            <a:ext cx="118494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Astatine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85</a:t>
            </a:r>
          </a:p>
        </p:txBody>
      </p:sp>
      <p:sp>
        <p:nvSpPr>
          <p:cNvPr id="52" name="Rectangle 51"/>
          <p:cNvSpPr/>
          <p:nvPr/>
        </p:nvSpPr>
        <p:spPr>
          <a:xfrm>
            <a:off x="7675240" y="633471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[210]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287995" y="5188493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Rn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950410" y="4788384"/>
            <a:ext cx="94449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Radon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86</a:t>
            </a:r>
          </a:p>
        </p:txBody>
      </p:sp>
      <p:sp>
        <p:nvSpPr>
          <p:cNvPr id="55" name="Rectangle 54"/>
          <p:cNvSpPr/>
          <p:nvPr/>
        </p:nvSpPr>
        <p:spPr>
          <a:xfrm>
            <a:off x="9694395" y="6306061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[222]</a:t>
            </a:r>
            <a:endParaRPr lang="en-CA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184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5065" y="6587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Fr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0641" y="258618"/>
            <a:ext cx="127791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Francium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87</a:t>
            </a:r>
          </a:p>
        </p:txBody>
      </p:sp>
      <p:sp>
        <p:nvSpPr>
          <p:cNvPr id="4" name="Rectangle 3"/>
          <p:cNvSpPr/>
          <p:nvPr/>
        </p:nvSpPr>
        <p:spPr>
          <a:xfrm>
            <a:off x="281335" y="17762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[223]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2135" y="6587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>
                <a:latin typeface="Eras Bold ITC" panose="020B0907030504020204" pitchFamily="34" charset="0"/>
              </a:rPr>
              <a:t>R</a:t>
            </a:r>
            <a:r>
              <a:rPr lang="en-CA" sz="8800" smtClean="0">
                <a:latin typeface="Eras Bold ITC" panose="020B0907030504020204" pitchFamily="34" charset="0"/>
              </a:rPr>
              <a:t>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98026" y="258618"/>
            <a:ext cx="107753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Radium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88</a:t>
            </a:r>
          </a:p>
        </p:txBody>
      </p:sp>
      <p:sp>
        <p:nvSpPr>
          <p:cNvPr id="7" name="Rectangle 6"/>
          <p:cNvSpPr/>
          <p:nvPr/>
        </p:nvSpPr>
        <p:spPr>
          <a:xfrm>
            <a:off x="2008535" y="17762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[226]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65051" y="69907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Lr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90840" y="298968"/>
            <a:ext cx="161775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Lawrencium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103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71451" y="181664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[266]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27967" y="6587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Rf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02271" y="258618"/>
            <a:ext cx="192071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Rutherfordium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104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34367" y="17762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[267]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072225" y="69907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Db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75946" y="298968"/>
            <a:ext cx="126188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Dubnium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105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478625" y="181664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[268]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272911" y="7394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Sg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617937" y="339318"/>
            <a:ext cx="157927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Seaborgium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106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341541" y="1864044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[269]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-86244" y="290549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Bh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1944" y="2505386"/>
            <a:ext cx="119295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Bohrium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107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20156" y="402306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[270]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776672" y="290343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Hs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22875" y="2503326"/>
            <a:ext cx="117692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Hassium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108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183072" y="402100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[270]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05989" y="294378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Mt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072652" y="2543676"/>
            <a:ext cx="153599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Meitnerium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109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112389" y="406135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[278]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471612" y="294378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Ds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78777" y="2543676"/>
            <a:ext cx="185499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Darmstadtium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110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78012" y="406135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[281]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208733" y="298413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Rg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457574" y="2584026"/>
            <a:ext cx="177163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Roentgenium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111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304321" y="4094654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[282]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9286286" y="3031534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Cn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9589633" y="2631425"/>
            <a:ext cx="166263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Copernicium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112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694395" y="4156151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[285]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14577" y="525749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Nh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75020" y="4857388"/>
            <a:ext cx="134844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Nihonium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113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20977" y="637506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[286]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893101" y="529578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Fl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348732" y="4895678"/>
            <a:ext cx="135806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Flerovium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114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299501" y="641335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[289]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05989" y="525749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Mc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090287" y="4857388"/>
            <a:ext cx="150073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Moscovium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115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112389" y="637506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[290]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484513" y="5228843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Lv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786255" y="4828734"/>
            <a:ext cx="166584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Livermorium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116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890913" y="6346411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[293]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268840" y="521714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Ts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649931" y="4817038"/>
            <a:ext cx="150714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Tennessine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117</a:t>
            </a:r>
          </a:p>
        </p:txBody>
      </p:sp>
      <p:sp>
        <p:nvSpPr>
          <p:cNvPr id="52" name="Rectangle 51"/>
          <p:cNvSpPr/>
          <p:nvPr/>
        </p:nvSpPr>
        <p:spPr>
          <a:xfrm>
            <a:off x="7675240" y="633471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[294]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287995" y="5188493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Og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672290" y="4788384"/>
            <a:ext cx="150073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Oganesson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118</a:t>
            </a:r>
          </a:p>
        </p:txBody>
      </p:sp>
      <p:sp>
        <p:nvSpPr>
          <p:cNvPr id="55" name="Rectangle 54"/>
          <p:cNvSpPr/>
          <p:nvPr/>
        </p:nvSpPr>
        <p:spPr>
          <a:xfrm>
            <a:off x="9478049" y="6306061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[294]</a:t>
            </a:r>
            <a:endParaRPr lang="en-CA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231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5065" y="6587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La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2401" y="258618"/>
            <a:ext cx="153439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Lanthanum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57</a:t>
            </a:r>
          </a:p>
        </p:txBody>
      </p:sp>
      <p:sp>
        <p:nvSpPr>
          <p:cNvPr id="4" name="Rectangle 3"/>
          <p:cNvSpPr/>
          <p:nvPr/>
        </p:nvSpPr>
        <p:spPr>
          <a:xfrm>
            <a:off x="281335" y="17762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138.91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2135" y="6587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29285" y="258618"/>
            <a:ext cx="101502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Cerium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58</a:t>
            </a:r>
          </a:p>
        </p:txBody>
      </p:sp>
      <p:sp>
        <p:nvSpPr>
          <p:cNvPr id="7" name="Rectangle 6"/>
          <p:cNvSpPr/>
          <p:nvPr/>
        </p:nvSpPr>
        <p:spPr>
          <a:xfrm>
            <a:off x="2008535" y="17762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140.12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65051" y="69907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Pr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44166" y="298968"/>
            <a:ext cx="191110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Praseodymium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59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71451" y="181664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140.91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27967" y="6587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Nd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61769" y="258618"/>
            <a:ext cx="160172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Neodymium	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60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34367" y="17762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144.24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072225" y="69907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Pm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394004" y="298968"/>
            <a:ext cx="162576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Promethium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61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478625" y="181664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[145]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272911" y="7394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Sm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734955" y="339318"/>
            <a:ext cx="134524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Samarium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62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679311" y="18569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150.36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-86244" y="290549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Eu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3817" y="2505386"/>
            <a:ext cx="132921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Europium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63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20156" y="402306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151.96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776672" y="290343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Gd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38529" y="2503326"/>
            <a:ext cx="154561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Gadolinium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64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183072" y="402100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157.25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05989" y="294378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Tb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62607" y="2543676"/>
            <a:ext cx="115608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Terbium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65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112389" y="406135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158.93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471612" y="294378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Dy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824650" y="2543676"/>
            <a:ext cx="156324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Dysprosium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66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518603" y="406135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162.5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208733" y="298413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Ho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718864" y="2584026"/>
            <a:ext cx="124906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Holmium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67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597283" y="410170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164.93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9286286" y="3031534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Er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9907828" y="2631425"/>
            <a:ext cx="102624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Erbium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68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675963" y="4156151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167.26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14577" y="525749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Tm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73604" y="4857388"/>
            <a:ext cx="115127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Thulium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69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20977" y="637506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168.93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893101" y="529578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Yb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350336" y="4895678"/>
            <a:ext cx="135485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Ytterbium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70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299501" y="641335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173.05</a:t>
            </a:r>
            <a:endParaRPr lang="en-CA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70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5065" y="6587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Ac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864" y="258618"/>
            <a:ext cx="125547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Actinium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89</a:t>
            </a:r>
          </a:p>
        </p:txBody>
      </p:sp>
      <p:sp>
        <p:nvSpPr>
          <p:cNvPr id="4" name="Rectangle 3"/>
          <p:cNvSpPr/>
          <p:nvPr/>
        </p:nvSpPr>
        <p:spPr>
          <a:xfrm>
            <a:off x="281335" y="17762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[227]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2135" y="6587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Th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9135" y="258618"/>
            <a:ext cx="117532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Thorium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90</a:t>
            </a:r>
          </a:p>
        </p:txBody>
      </p:sp>
      <p:sp>
        <p:nvSpPr>
          <p:cNvPr id="7" name="Rectangle 6"/>
          <p:cNvSpPr/>
          <p:nvPr/>
        </p:nvSpPr>
        <p:spPr>
          <a:xfrm>
            <a:off x="2008535" y="17762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232.04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65051" y="69907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U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00034" y="298968"/>
            <a:ext cx="119936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Uranium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92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71451" y="181664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238.03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27967" y="65872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Np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08258" y="258618"/>
            <a:ext cx="150874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Neptunium	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93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12509" y="17762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[237]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072225" y="69907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Pu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07017" y="298968"/>
            <a:ext cx="139974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Plutonium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94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478625" y="181664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[244]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272911" y="739427"/>
            <a:ext cx="22693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000" smtClean="0">
                <a:latin typeface="Eras Bold ITC" panose="020B0907030504020204" pitchFamily="34" charset="0"/>
              </a:rPr>
              <a:t>Am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682057" y="339318"/>
            <a:ext cx="145103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Americium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95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679311" y="185699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[243]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-86244" y="290549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Cm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2896" y="2505386"/>
            <a:ext cx="103105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Curium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96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20156" y="402306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[247]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776672" y="290343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Bk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23489" y="2503326"/>
            <a:ext cx="137569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Berkelium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97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183072" y="402100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[247]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05989" y="294378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Cf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060631" y="2543676"/>
            <a:ext cx="156004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Californium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98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112389" y="406135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[251]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471612" y="294378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Es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815834" y="2543676"/>
            <a:ext cx="158088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Einsteinium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99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72944" y="405858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[252]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208733" y="2984135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Fm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735695" y="2584026"/>
            <a:ext cx="121539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Fermium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100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597283" y="4101703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[257]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9286286" y="3031534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Md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9539138" y="2631425"/>
            <a:ext cx="176362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Mendelevium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101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675963" y="4156151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[258]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14577" y="525749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No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88646" y="4857388"/>
            <a:ext cx="132119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Nobelium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102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20977" y="637506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[259]</a:t>
            </a:r>
            <a:endParaRPr lang="en-CA">
              <a:latin typeface="Eras Bold ITC" panose="020B090703050402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893101" y="5295787"/>
            <a:ext cx="2269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8800" smtClean="0">
                <a:latin typeface="Eras Bold ITC" panose="020B0907030504020204" pitchFamily="34" charset="0"/>
              </a:rPr>
              <a:t>Pa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177212" y="4895678"/>
            <a:ext cx="170110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Protactinium</a:t>
            </a:r>
          </a:p>
          <a:p>
            <a:pPr algn="ctr"/>
            <a:r>
              <a:rPr lang="en-CA" sz="2800" smtClean="0">
                <a:latin typeface="Eras Bold ITC" panose="020B0907030504020204" pitchFamily="34" charset="0"/>
              </a:rPr>
              <a:t>91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299501" y="6413355"/>
            <a:ext cx="1456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mtClean="0">
                <a:latin typeface="Eras Bold ITC" panose="020B0907030504020204" pitchFamily="34" charset="0"/>
              </a:rPr>
              <a:t>231.04</a:t>
            </a:r>
            <a:endParaRPr lang="en-CA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387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29677</TotalTime>
  <Words>538</Words>
  <Application>Microsoft Office PowerPoint</Application>
  <PresentationFormat>Widescreen</PresentationFormat>
  <Paragraphs>472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Eras Bold ITC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Victoria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mcindoe</dc:creator>
  <cp:lastModifiedBy>Scott McIndoe</cp:lastModifiedBy>
  <cp:revision>32</cp:revision>
  <dcterms:created xsi:type="dcterms:W3CDTF">2019-04-07T19:54:38Z</dcterms:created>
  <dcterms:modified xsi:type="dcterms:W3CDTF">2019-05-27T22:43:28Z</dcterms:modified>
</cp:coreProperties>
</file>