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Oswald"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7c139336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7c139336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0aa289f5d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0aa289f5d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0aa289f5d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0aa289f5d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0aa289f5d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0aa289f5d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0aa289f5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0aa289f5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0aa289f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0aa289f5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0aa289f5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0aa289f5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0aa289f5d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0aa289f5d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76800" y="1655532"/>
            <a:ext cx="4893901" cy="3407550"/>
          </a:xfrm>
          <a:prstGeom prst="rect">
            <a:avLst/>
          </a:prstGeom>
          <a:noFill/>
          <a:ln>
            <a:noFill/>
          </a:ln>
        </p:spPr>
      </p:pic>
      <p:pic>
        <p:nvPicPr>
          <p:cNvPr id="55" name="Google Shape;55;p13"/>
          <p:cNvPicPr preferRelativeResize="0"/>
          <p:nvPr/>
        </p:nvPicPr>
        <p:blipFill rotWithShape="1">
          <a:blip r:embed="rId4">
            <a:alphaModFix/>
          </a:blip>
          <a:srcRect l="16914" r="19545"/>
          <a:stretch/>
        </p:blipFill>
        <p:spPr>
          <a:xfrm>
            <a:off x="85175" y="82075"/>
            <a:ext cx="4014600" cy="4972276"/>
          </a:xfrm>
          <a:prstGeom prst="rect">
            <a:avLst/>
          </a:prstGeom>
          <a:noFill/>
          <a:ln>
            <a:noFill/>
          </a:ln>
        </p:spPr>
      </p:pic>
      <p:sp>
        <p:nvSpPr>
          <p:cNvPr id="56" name="Google Shape;56;p13"/>
          <p:cNvSpPr/>
          <p:nvPr/>
        </p:nvSpPr>
        <p:spPr>
          <a:xfrm>
            <a:off x="4185725" y="98061"/>
            <a:ext cx="4893900" cy="148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Oswald"/>
                <a:ea typeface="Oswald"/>
                <a:cs typeface="Oswald"/>
                <a:sym typeface="Oswald"/>
              </a:rPr>
              <a:t>Flexing for the Community</a:t>
            </a:r>
            <a:endParaRPr sz="2400" dirty="0">
              <a:latin typeface="Oswald"/>
              <a:ea typeface="Oswald"/>
              <a:cs typeface="Oswald"/>
              <a:sym typeface="Oswald"/>
            </a:endParaRPr>
          </a:p>
          <a:p>
            <a:pPr marL="0" lvl="0" indent="0" algn="l" rtl="0">
              <a:spcBef>
                <a:spcPts val="0"/>
              </a:spcBef>
              <a:spcAft>
                <a:spcPts val="0"/>
              </a:spcAft>
              <a:buNone/>
            </a:pPr>
            <a:r>
              <a:rPr lang="en" sz="1600" dirty="0">
                <a:latin typeface="Oswald"/>
                <a:ea typeface="Oswald"/>
                <a:cs typeface="Oswald"/>
                <a:sym typeface="Oswald"/>
              </a:rPr>
              <a:t>A rehabilitation and training gym and community space </a:t>
            </a:r>
            <a:endParaRPr sz="1600" dirty="0">
              <a:latin typeface="Oswald"/>
              <a:ea typeface="Oswald"/>
              <a:cs typeface="Oswald"/>
              <a:sym typeface="Oswald"/>
            </a:endParaRPr>
          </a:p>
          <a:p>
            <a:pPr marL="0" lvl="0" indent="0" algn="l" rtl="0">
              <a:spcBef>
                <a:spcPts val="0"/>
              </a:spcBef>
              <a:spcAft>
                <a:spcPts val="0"/>
              </a:spcAft>
              <a:buNone/>
            </a:pPr>
            <a:r>
              <a:rPr lang="en" sz="1600" dirty="0">
                <a:latin typeface="Oswald"/>
                <a:ea typeface="Oswald"/>
                <a:cs typeface="Oswald"/>
                <a:sym typeface="Oswald"/>
              </a:rPr>
              <a:t>featuring James Develin</a:t>
            </a:r>
            <a:endParaRPr sz="1600" dirty="0">
              <a:latin typeface="Oswald"/>
              <a:ea typeface="Oswald"/>
              <a:cs typeface="Oswald"/>
              <a:sym typeface="Oswald"/>
            </a:endParaRPr>
          </a:p>
        </p:txBody>
      </p:sp>
    </p:spTree>
  </p:cSld>
  <p:clrMapOvr>
    <a:masterClrMapping/>
  </p:clrMapOvr>
  <mc:AlternateContent xmlns:mc="http://schemas.openxmlformats.org/markup-compatibility/2006">
    <mc:Choice xmlns:p14="http://schemas.microsoft.com/office/powerpoint/2010/main" Requires="p14">
      <p:transition spd="slow" p14:dur="2000" advTm="4473"/>
    </mc:Choice>
    <mc:Fallback>
      <p:transition spd="slow" advTm="44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Overview</a:t>
            </a:r>
            <a:endParaRPr>
              <a:latin typeface="Oswald"/>
              <a:ea typeface="Oswald"/>
              <a:cs typeface="Oswald"/>
              <a:sym typeface="Oswald"/>
            </a:endParaRPr>
          </a:p>
        </p:txBody>
      </p:sp>
      <p:sp>
        <p:nvSpPr>
          <p:cNvPr id="62" name="Google Shape;62;p14"/>
          <p:cNvSpPr txBox="1">
            <a:spLocks noGrp="1"/>
          </p:cNvSpPr>
          <p:nvPr>
            <p:ph type="body" idx="1"/>
          </p:nvPr>
        </p:nvSpPr>
        <p:spPr>
          <a:xfrm>
            <a:off x="311700" y="847675"/>
            <a:ext cx="8520600" cy="161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Oswald"/>
                <a:ea typeface="Oswald"/>
                <a:cs typeface="Oswald"/>
                <a:sym typeface="Oswald"/>
              </a:rPr>
              <a:t>This modular gym design is made of 12 individual 36’ x 36’ x 16’ modular pods that can be assembled or rearranged as needed to accomodate the property selected for this project.  This particular proposal was made to fit an available lot in urban Philadelphia but could be reconfigured for other lots.  </a:t>
            </a:r>
            <a:endParaRPr>
              <a:latin typeface="Oswald"/>
              <a:ea typeface="Oswald"/>
              <a:cs typeface="Oswald"/>
              <a:sym typeface="Oswald"/>
            </a:endParaRPr>
          </a:p>
        </p:txBody>
      </p:sp>
      <p:sp>
        <p:nvSpPr>
          <p:cNvPr id="63" name="Google Shape;63;p14"/>
          <p:cNvSpPr txBox="1">
            <a:spLocks noGrp="1"/>
          </p:cNvSpPr>
          <p:nvPr>
            <p:ph type="body" idx="1"/>
          </p:nvPr>
        </p:nvSpPr>
        <p:spPr>
          <a:xfrm>
            <a:off x="311700" y="2371675"/>
            <a:ext cx="3116400" cy="1619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dirty="0">
                <a:solidFill>
                  <a:srgbClr val="434343"/>
                </a:solidFill>
                <a:latin typeface="Oswald"/>
                <a:ea typeface="Oswald"/>
                <a:cs typeface="Oswald"/>
                <a:sym typeface="Oswald"/>
              </a:rPr>
              <a:t>Proposed location:</a:t>
            </a:r>
            <a:endParaRPr sz="1400" dirty="0">
              <a:solidFill>
                <a:srgbClr val="434343"/>
              </a:solidFill>
              <a:latin typeface="Oswald"/>
              <a:ea typeface="Oswald"/>
              <a:cs typeface="Oswald"/>
              <a:sym typeface="Oswald"/>
            </a:endParaRPr>
          </a:p>
          <a:p>
            <a:pPr marL="0" lvl="0" indent="0" algn="l" rtl="0">
              <a:lnSpc>
                <a:spcPct val="100000"/>
              </a:lnSpc>
              <a:spcBef>
                <a:spcPts val="0"/>
              </a:spcBef>
              <a:spcAft>
                <a:spcPts val="0"/>
              </a:spcAft>
              <a:buNone/>
            </a:pPr>
            <a:endParaRPr sz="400" dirty="0">
              <a:solidFill>
                <a:srgbClr val="434343"/>
              </a:solidFill>
              <a:latin typeface="Oswald"/>
              <a:ea typeface="Oswald"/>
              <a:cs typeface="Oswald"/>
              <a:sym typeface="Oswald"/>
            </a:endParaRPr>
          </a:p>
          <a:p>
            <a:pPr marL="457200" lvl="0" indent="-330200" algn="l" rtl="0">
              <a:lnSpc>
                <a:spcPct val="100000"/>
              </a:lnSpc>
              <a:spcBef>
                <a:spcPts val="0"/>
              </a:spcBef>
              <a:spcAft>
                <a:spcPts val="0"/>
              </a:spcAft>
              <a:buClr>
                <a:srgbClr val="434343"/>
              </a:buClr>
              <a:buSzPts val="1600"/>
              <a:buFont typeface="Oswald"/>
              <a:buChar char="●"/>
            </a:pPr>
            <a:r>
              <a:rPr lang="en" sz="1400" dirty="0">
                <a:solidFill>
                  <a:srgbClr val="434343"/>
                </a:solidFill>
                <a:highlight>
                  <a:schemeClr val="lt1"/>
                </a:highlight>
                <a:latin typeface="Oswald"/>
                <a:ea typeface="Oswald"/>
                <a:cs typeface="Oswald"/>
                <a:sym typeface="Oswald"/>
              </a:rPr>
              <a:t>Address: 624 W Master St, Philadelphia, PA 19122 (available for </a:t>
            </a:r>
            <a:r>
              <a:rPr lang="en" sz="1400" dirty="0" smtClean="0">
                <a:solidFill>
                  <a:srgbClr val="434343"/>
                </a:solidFill>
                <a:highlight>
                  <a:schemeClr val="lt1"/>
                </a:highlight>
                <a:latin typeface="Oswald"/>
                <a:ea typeface="Oswald"/>
                <a:cs typeface="Oswald"/>
                <a:sym typeface="Oswald"/>
              </a:rPr>
              <a:t>$139K</a:t>
            </a:r>
            <a:r>
              <a:rPr lang="en" sz="1400" dirty="0">
                <a:solidFill>
                  <a:srgbClr val="434343"/>
                </a:solidFill>
                <a:highlight>
                  <a:schemeClr val="lt1"/>
                </a:highlight>
                <a:latin typeface="Oswald"/>
                <a:ea typeface="Oswald"/>
                <a:cs typeface="Oswald"/>
                <a:sym typeface="Oswald"/>
              </a:rPr>
              <a:t>)</a:t>
            </a:r>
            <a:endParaRPr sz="1400" dirty="0">
              <a:solidFill>
                <a:srgbClr val="434343"/>
              </a:solidFill>
              <a:highlight>
                <a:schemeClr val="lt1"/>
              </a:highlight>
              <a:latin typeface="Oswald"/>
              <a:ea typeface="Oswald"/>
              <a:cs typeface="Oswald"/>
              <a:sym typeface="Oswald"/>
            </a:endParaRPr>
          </a:p>
          <a:p>
            <a:pPr marL="457200" lvl="0" indent="-330200" algn="l" rtl="0">
              <a:lnSpc>
                <a:spcPct val="100000"/>
              </a:lnSpc>
              <a:spcBef>
                <a:spcPts val="0"/>
              </a:spcBef>
              <a:spcAft>
                <a:spcPts val="0"/>
              </a:spcAft>
              <a:buClr>
                <a:srgbClr val="434343"/>
              </a:buClr>
              <a:buSzPts val="1600"/>
              <a:buFont typeface="Oswald"/>
              <a:buChar char="●"/>
            </a:pPr>
            <a:r>
              <a:rPr lang="en" sz="1400" dirty="0">
                <a:solidFill>
                  <a:srgbClr val="434343"/>
                </a:solidFill>
                <a:highlight>
                  <a:schemeClr val="lt1"/>
                </a:highlight>
                <a:latin typeface="Oswald"/>
                <a:ea typeface="Oswald"/>
                <a:cs typeface="Oswald"/>
                <a:sym typeface="Oswald"/>
              </a:rPr>
              <a:t>Lot size:  8,712 Square Feet (~44’ x 198’)</a:t>
            </a:r>
            <a:endParaRPr sz="1400" dirty="0">
              <a:solidFill>
                <a:srgbClr val="434343"/>
              </a:solidFill>
              <a:highlight>
                <a:schemeClr val="lt1"/>
              </a:highlight>
              <a:latin typeface="Oswald"/>
              <a:ea typeface="Oswald"/>
              <a:cs typeface="Oswald"/>
              <a:sym typeface="Oswald"/>
            </a:endParaRPr>
          </a:p>
          <a:p>
            <a:pPr marL="457200" lvl="0" indent="-330200" algn="l" rtl="0">
              <a:lnSpc>
                <a:spcPct val="100000"/>
              </a:lnSpc>
              <a:spcBef>
                <a:spcPts val="0"/>
              </a:spcBef>
              <a:spcAft>
                <a:spcPts val="0"/>
              </a:spcAft>
              <a:buClr>
                <a:srgbClr val="434343"/>
              </a:buClr>
              <a:buSzPts val="1600"/>
              <a:buFont typeface="Oswald"/>
              <a:buChar char="●"/>
            </a:pPr>
            <a:r>
              <a:rPr lang="en" sz="1400" dirty="0">
                <a:solidFill>
                  <a:srgbClr val="434343"/>
                </a:solidFill>
                <a:latin typeface="Oswald"/>
                <a:ea typeface="Oswald"/>
                <a:cs typeface="Oswald"/>
                <a:sym typeface="Oswald"/>
              </a:rPr>
              <a:t>Location features:  Close to a large outdoor fitness space (with lap pool, baseball diamonds, playground, etc.) and parking  </a:t>
            </a:r>
            <a:endParaRPr sz="1400" dirty="0">
              <a:solidFill>
                <a:srgbClr val="434343"/>
              </a:solidFill>
              <a:latin typeface="Oswald"/>
              <a:ea typeface="Oswald"/>
              <a:cs typeface="Oswald"/>
              <a:sym typeface="Oswald"/>
            </a:endParaRPr>
          </a:p>
        </p:txBody>
      </p:sp>
      <p:grpSp>
        <p:nvGrpSpPr>
          <p:cNvPr id="64" name="Google Shape;64;p14"/>
          <p:cNvGrpSpPr/>
          <p:nvPr/>
        </p:nvGrpSpPr>
        <p:grpSpPr>
          <a:xfrm>
            <a:off x="6262814" y="2549390"/>
            <a:ext cx="2781245" cy="1975671"/>
            <a:chOff x="1957175" y="256225"/>
            <a:chExt cx="7096824" cy="4664001"/>
          </a:xfrm>
        </p:grpSpPr>
        <p:pic>
          <p:nvPicPr>
            <p:cNvPr id="65" name="Google Shape;65;p14"/>
            <p:cNvPicPr preferRelativeResize="0"/>
            <p:nvPr/>
          </p:nvPicPr>
          <p:blipFill>
            <a:blip r:embed="rId3">
              <a:alphaModFix/>
            </a:blip>
            <a:stretch>
              <a:fillRect/>
            </a:stretch>
          </p:blipFill>
          <p:spPr>
            <a:xfrm>
              <a:off x="1957175" y="256225"/>
              <a:ext cx="7096824" cy="4664001"/>
            </a:xfrm>
            <a:prstGeom prst="rect">
              <a:avLst/>
            </a:prstGeom>
            <a:noFill/>
            <a:ln>
              <a:noFill/>
            </a:ln>
          </p:spPr>
        </p:pic>
        <p:sp>
          <p:nvSpPr>
            <p:cNvPr id="66" name="Google Shape;66;p14"/>
            <p:cNvSpPr/>
            <p:nvPr/>
          </p:nvSpPr>
          <p:spPr>
            <a:xfrm rot="552088">
              <a:off x="3228971" y="2935273"/>
              <a:ext cx="335821" cy="10111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 name="Google Shape;67;p14"/>
          <p:cNvPicPr preferRelativeResize="0"/>
          <p:nvPr/>
        </p:nvPicPr>
        <p:blipFill>
          <a:blip r:embed="rId4">
            <a:alphaModFix/>
          </a:blip>
          <a:stretch>
            <a:fillRect/>
          </a:stretch>
        </p:blipFill>
        <p:spPr>
          <a:xfrm>
            <a:off x="3580500" y="2549400"/>
            <a:ext cx="2564351" cy="1975850"/>
          </a:xfrm>
          <a:prstGeom prst="rect">
            <a:avLst/>
          </a:prstGeom>
          <a:noFill/>
          <a:ln>
            <a:noFill/>
          </a:ln>
        </p:spPr>
      </p:pic>
      <p:sp>
        <p:nvSpPr>
          <p:cNvPr id="68" name="Google Shape;68;p14"/>
          <p:cNvSpPr txBox="1"/>
          <p:nvPr/>
        </p:nvSpPr>
        <p:spPr>
          <a:xfrm>
            <a:off x="5118564" y="2598824"/>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PROPOSED LOCATION</a:t>
            </a:r>
            <a:endParaRPr sz="1000">
              <a:latin typeface="Oswald"/>
              <a:ea typeface="Oswald"/>
              <a:cs typeface="Oswald"/>
              <a:sym typeface="Oswald"/>
            </a:endParaRPr>
          </a:p>
        </p:txBody>
      </p:sp>
      <p:sp>
        <p:nvSpPr>
          <p:cNvPr id="69" name="Google Shape;69;p14"/>
          <p:cNvSpPr txBox="1"/>
          <p:nvPr/>
        </p:nvSpPr>
        <p:spPr>
          <a:xfrm>
            <a:off x="8121993" y="2589910"/>
            <a:ext cx="922066"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B7B7B7"/>
                </a:solidFill>
                <a:latin typeface="Oswald"/>
                <a:ea typeface="Oswald"/>
                <a:cs typeface="Oswald"/>
                <a:sym typeface="Oswald"/>
              </a:rPr>
              <a:t>CRUZ PLAYGROUND</a:t>
            </a:r>
            <a:endParaRPr sz="1000">
              <a:solidFill>
                <a:srgbClr val="B7B7B7"/>
              </a:solidFill>
              <a:latin typeface="Oswald"/>
              <a:ea typeface="Oswald"/>
              <a:cs typeface="Oswald"/>
              <a:sym typeface="Oswald"/>
            </a:endParaRPr>
          </a:p>
        </p:txBody>
      </p:sp>
      <p:sp>
        <p:nvSpPr>
          <p:cNvPr id="70" name="Google Shape;70;p14"/>
          <p:cNvSpPr txBox="1"/>
          <p:nvPr/>
        </p:nvSpPr>
        <p:spPr>
          <a:xfrm>
            <a:off x="6674193" y="37239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B7B7B7"/>
                </a:solidFill>
                <a:latin typeface="Oswald"/>
                <a:ea typeface="Oswald"/>
                <a:cs typeface="Oswald"/>
                <a:sym typeface="Oswald"/>
              </a:rPr>
              <a:t>PROPOSED LOCATION</a:t>
            </a:r>
            <a:endParaRPr sz="1000">
              <a:solidFill>
                <a:srgbClr val="B7B7B7"/>
              </a:solidFill>
              <a:latin typeface="Oswald"/>
              <a:ea typeface="Oswald"/>
              <a:cs typeface="Oswald"/>
              <a:sym typeface="Oswald"/>
            </a:endParaRPr>
          </a:p>
        </p:txBody>
      </p:sp>
    </p:spTree>
  </p:cSld>
  <p:clrMapOvr>
    <a:masterClrMapping/>
  </p:clrMapOvr>
  <mc:AlternateContent xmlns:mc="http://schemas.openxmlformats.org/markup-compatibility/2006">
    <mc:Choice xmlns:p14="http://schemas.microsoft.com/office/powerpoint/2010/main" Requires="p14">
      <p:transition spd="slow" p14:dur="2000" advTm="16315"/>
    </mc:Choice>
    <mc:Fallback>
      <p:transition spd="slow" advTm="1631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Considerations</a:t>
            </a:r>
            <a:endParaRPr>
              <a:latin typeface="Oswald"/>
              <a:ea typeface="Oswald"/>
              <a:cs typeface="Oswald"/>
              <a:sym typeface="Oswald"/>
            </a:endParaRPr>
          </a:p>
        </p:txBody>
      </p:sp>
      <p:sp>
        <p:nvSpPr>
          <p:cNvPr id="76" name="Google Shape;76;p15"/>
          <p:cNvSpPr txBox="1">
            <a:spLocks noGrp="1"/>
          </p:cNvSpPr>
          <p:nvPr>
            <p:ph type="body" idx="1"/>
          </p:nvPr>
        </p:nvSpPr>
        <p:spPr>
          <a:xfrm>
            <a:off x="311700" y="847675"/>
            <a:ext cx="2831100" cy="16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This design concept was prepared with many key ideas/concepts suggested by both James Develin and the Instructables / AutoDesk team in mind, as shown here.</a:t>
            </a:r>
            <a:endParaRPr>
              <a:latin typeface="Oswald"/>
              <a:ea typeface="Oswald"/>
              <a:cs typeface="Oswald"/>
              <a:sym typeface="Oswald"/>
            </a:endParaRPr>
          </a:p>
          <a:p>
            <a:pPr marL="0" lvl="0" indent="0" algn="l" rtl="0">
              <a:spcBef>
                <a:spcPts val="1600"/>
              </a:spcBef>
              <a:spcAft>
                <a:spcPts val="1600"/>
              </a:spcAft>
              <a:buNone/>
            </a:pPr>
            <a:r>
              <a:rPr lang="en">
                <a:latin typeface="Oswald"/>
                <a:ea typeface="Oswald"/>
                <a:cs typeface="Oswald"/>
                <a:sym typeface="Oswald"/>
              </a:rPr>
              <a:t>Our goal was to create a space that embodies all of these ideas.</a:t>
            </a:r>
            <a:endParaRPr>
              <a:latin typeface="Oswald"/>
              <a:ea typeface="Oswald"/>
              <a:cs typeface="Oswald"/>
              <a:sym typeface="Oswald"/>
            </a:endParaRPr>
          </a:p>
        </p:txBody>
      </p:sp>
      <p:pic>
        <p:nvPicPr>
          <p:cNvPr id="77" name="Google Shape;77;p15"/>
          <p:cNvPicPr preferRelativeResize="0"/>
          <p:nvPr/>
        </p:nvPicPr>
        <p:blipFill>
          <a:blip r:embed="rId3">
            <a:alphaModFix/>
          </a:blip>
          <a:stretch>
            <a:fillRect/>
          </a:stretch>
        </p:blipFill>
        <p:spPr>
          <a:xfrm>
            <a:off x="3196975" y="860302"/>
            <a:ext cx="5770200" cy="4192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2005"/>
    </mc:Choice>
    <mc:Fallback>
      <p:transition spd="slow" advTm="120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Design Concept:</a:t>
            </a:r>
            <a:endParaRPr>
              <a:latin typeface="Oswald"/>
              <a:ea typeface="Oswald"/>
              <a:cs typeface="Oswald"/>
              <a:sym typeface="Oswald"/>
            </a:endParaRPr>
          </a:p>
        </p:txBody>
      </p:sp>
      <p:sp>
        <p:nvSpPr>
          <p:cNvPr id="83" name="Google Shape;83;p16"/>
          <p:cNvSpPr txBox="1">
            <a:spLocks noGrp="1"/>
          </p:cNvSpPr>
          <p:nvPr>
            <p:ph type="body" idx="1"/>
          </p:nvPr>
        </p:nvSpPr>
        <p:spPr>
          <a:xfrm>
            <a:off x="311700" y="1120846"/>
            <a:ext cx="3249900" cy="16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Oswald"/>
                <a:ea typeface="Oswald"/>
                <a:cs typeface="Oswald"/>
                <a:sym typeface="Oswald"/>
              </a:rPr>
              <a:t>This 3-story brick building opens with a entry</a:t>
            </a:r>
            <a:r>
              <a:rPr lang="en" sz="1300">
                <a:solidFill>
                  <a:srgbClr val="333333"/>
                </a:solidFill>
                <a:highlight>
                  <a:srgbClr val="FFFFFF"/>
                </a:highlight>
                <a:latin typeface="Oswald"/>
                <a:ea typeface="Oswald"/>
                <a:cs typeface="Oswald"/>
                <a:sym typeface="Oswald"/>
              </a:rPr>
              <a:t> space featuring 48' ceilings that utilized 3 of the 12 modular spaces.  </a:t>
            </a:r>
            <a:endParaRPr sz="1300">
              <a:solidFill>
                <a:srgbClr val="333333"/>
              </a:solidFill>
              <a:highlight>
                <a:srgbClr val="FFFFFF"/>
              </a:highlight>
              <a:latin typeface="Oswald"/>
              <a:ea typeface="Oswald"/>
              <a:cs typeface="Oswald"/>
              <a:sym typeface="Oswald"/>
            </a:endParaRPr>
          </a:p>
          <a:p>
            <a:pPr marL="0" lvl="0" indent="0" algn="l" rtl="0">
              <a:spcBef>
                <a:spcPts val="1600"/>
              </a:spcBef>
              <a:spcAft>
                <a:spcPts val="0"/>
              </a:spcAft>
              <a:buNone/>
            </a:pPr>
            <a:r>
              <a:rPr lang="en" sz="1300">
                <a:solidFill>
                  <a:srgbClr val="333333"/>
                </a:solidFill>
                <a:highlight>
                  <a:srgbClr val="FFFFFF"/>
                </a:highlight>
                <a:latin typeface="Oswald"/>
                <a:ea typeface="Oswald"/>
                <a:cs typeface="Oswald"/>
                <a:sym typeface="Oswald"/>
              </a:rPr>
              <a:t>This grand, light-filled space and is the first thing community members will see as they enter the building.  </a:t>
            </a:r>
            <a:endParaRPr sz="1300">
              <a:solidFill>
                <a:srgbClr val="333333"/>
              </a:solidFill>
              <a:highlight>
                <a:srgbClr val="FFFFFF"/>
              </a:highlight>
              <a:latin typeface="Oswald"/>
              <a:ea typeface="Oswald"/>
              <a:cs typeface="Oswald"/>
              <a:sym typeface="Oswald"/>
            </a:endParaRPr>
          </a:p>
          <a:p>
            <a:pPr marL="0" lvl="0" indent="0" algn="l" rtl="0">
              <a:spcBef>
                <a:spcPts val="1600"/>
              </a:spcBef>
              <a:spcAft>
                <a:spcPts val="0"/>
              </a:spcAft>
              <a:buNone/>
            </a:pPr>
            <a:r>
              <a:rPr lang="en" sz="1300">
                <a:solidFill>
                  <a:srgbClr val="333333"/>
                </a:solidFill>
                <a:highlight>
                  <a:srgbClr val="FFFFFF"/>
                </a:highlight>
                <a:latin typeface="Oswald"/>
                <a:ea typeface="Oswald"/>
                <a:cs typeface="Oswald"/>
                <a:sym typeface="Oswald"/>
              </a:rPr>
              <a:t>This area will also house two staircases.  One will primarily be used to help people move in between the different floors and the other will be primarily used for fitness. </a:t>
            </a:r>
            <a:endParaRPr sz="1300">
              <a:solidFill>
                <a:srgbClr val="333333"/>
              </a:solidFill>
              <a:highlight>
                <a:srgbClr val="FFFFFF"/>
              </a:highlight>
              <a:latin typeface="Oswald"/>
              <a:ea typeface="Oswald"/>
              <a:cs typeface="Oswald"/>
              <a:sym typeface="Oswald"/>
            </a:endParaRPr>
          </a:p>
          <a:p>
            <a:pPr marL="0" lvl="0" indent="0" algn="l" rtl="0">
              <a:spcBef>
                <a:spcPts val="1600"/>
              </a:spcBef>
              <a:spcAft>
                <a:spcPts val="0"/>
              </a:spcAft>
              <a:buNone/>
            </a:pPr>
            <a:r>
              <a:rPr lang="en" sz="1300">
                <a:solidFill>
                  <a:srgbClr val="333333"/>
                </a:solidFill>
                <a:highlight>
                  <a:srgbClr val="FFFFFF"/>
                </a:highlight>
                <a:latin typeface="Oswald"/>
                <a:ea typeface="Oswald"/>
                <a:cs typeface="Oswald"/>
                <a:sym typeface="Oswald"/>
              </a:rPr>
              <a:t>There will be a community board and local art throughout this area.  </a:t>
            </a:r>
            <a:endParaRPr sz="1300">
              <a:solidFill>
                <a:srgbClr val="333333"/>
              </a:solidFill>
              <a:highlight>
                <a:srgbClr val="FFFFFF"/>
              </a:highlight>
              <a:latin typeface="Oswald"/>
              <a:ea typeface="Oswald"/>
              <a:cs typeface="Oswald"/>
              <a:sym typeface="Oswald"/>
            </a:endParaRPr>
          </a:p>
          <a:p>
            <a:pPr marL="0" lvl="0" indent="0" algn="l" rtl="0">
              <a:spcBef>
                <a:spcPts val="1600"/>
              </a:spcBef>
              <a:spcAft>
                <a:spcPts val="0"/>
              </a:spcAft>
              <a:buNone/>
            </a:pPr>
            <a:endParaRPr sz="1300">
              <a:solidFill>
                <a:srgbClr val="333333"/>
              </a:solidFill>
              <a:highlight>
                <a:srgbClr val="FFFFFF"/>
              </a:highlight>
              <a:latin typeface="Oswald"/>
              <a:ea typeface="Oswald"/>
              <a:cs typeface="Oswald"/>
              <a:sym typeface="Oswald"/>
            </a:endParaRPr>
          </a:p>
          <a:p>
            <a:pPr marL="0" lvl="0" indent="0" algn="l" rtl="0">
              <a:spcBef>
                <a:spcPts val="1600"/>
              </a:spcBef>
              <a:spcAft>
                <a:spcPts val="1600"/>
              </a:spcAft>
              <a:buNone/>
            </a:pPr>
            <a:endParaRPr sz="1300">
              <a:latin typeface="Oswald"/>
              <a:ea typeface="Oswald"/>
              <a:cs typeface="Oswald"/>
              <a:sym typeface="Oswald"/>
            </a:endParaRPr>
          </a:p>
        </p:txBody>
      </p:sp>
      <p:pic>
        <p:nvPicPr>
          <p:cNvPr id="84" name="Google Shape;84;p16"/>
          <p:cNvPicPr preferRelativeResize="0"/>
          <p:nvPr/>
        </p:nvPicPr>
        <p:blipFill>
          <a:blip r:embed="rId3">
            <a:alphaModFix/>
          </a:blip>
          <a:stretch>
            <a:fillRect/>
          </a:stretch>
        </p:blipFill>
        <p:spPr>
          <a:xfrm>
            <a:off x="3711012" y="160474"/>
            <a:ext cx="5363975" cy="3734849"/>
          </a:xfrm>
          <a:prstGeom prst="rect">
            <a:avLst/>
          </a:prstGeom>
          <a:noFill/>
          <a:ln>
            <a:noFill/>
          </a:ln>
        </p:spPr>
      </p:pic>
      <p:sp>
        <p:nvSpPr>
          <p:cNvPr id="85" name="Google Shape;85;p16"/>
          <p:cNvSpPr txBox="1"/>
          <p:nvPr/>
        </p:nvSpPr>
        <p:spPr>
          <a:xfrm>
            <a:off x="3676750" y="4012942"/>
            <a:ext cx="5245800" cy="12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dirty="0">
                <a:solidFill>
                  <a:srgbClr val="333333"/>
                </a:solidFill>
                <a:highlight>
                  <a:srgbClr val="FFFFFF"/>
                </a:highlight>
                <a:latin typeface="Oswald"/>
                <a:ea typeface="Oswald"/>
                <a:cs typeface="Oswald"/>
                <a:sym typeface="Oswald"/>
              </a:rPr>
              <a:t>A key feature of this area is the large windows which should let in lots of natural light.  Since the sides of this building are near other pre-existing structures, the goal throughout this design is to utilize large windows facing the front of the building to bring the natural light into each space.</a:t>
            </a:r>
            <a:endParaRPr sz="1300" dirty="0"/>
          </a:p>
        </p:txBody>
      </p:sp>
    </p:spTree>
  </p:cSld>
  <p:clrMapOvr>
    <a:masterClrMapping/>
  </p:clrMapOvr>
  <mc:AlternateContent xmlns:mc="http://schemas.openxmlformats.org/markup-compatibility/2006">
    <mc:Choice xmlns:p14="http://schemas.microsoft.com/office/powerpoint/2010/main" Requires="p14">
      <p:transition spd="slow" p14:dur="2000" advTm="15819"/>
    </mc:Choice>
    <mc:Fallback>
      <p:transition spd="slow" advTm="1581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0" y="533484"/>
            <a:ext cx="9144002" cy="3162133"/>
          </a:xfrm>
          <a:prstGeom prst="rect">
            <a:avLst/>
          </a:prstGeom>
          <a:noFill/>
          <a:ln>
            <a:noFill/>
          </a:ln>
        </p:spPr>
      </p:pic>
      <p:sp>
        <p:nvSpPr>
          <p:cNvPr id="91" name="Google Shape;91;p17"/>
          <p:cNvSpPr/>
          <p:nvPr/>
        </p:nvSpPr>
        <p:spPr>
          <a:xfrm>
            <a:off x="7207625" y="1352375"/>
            <a:ext cx="1310400" cy="15333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7"/>
          <p:cNvPicPr preferRelativeResize="0"/>
          <p:nvPr/>
        </p:nvPicPr>
        <p:blipFill rotWithShape="1">
          <a:blip r:embed="rId4">
            <a:alphaModFix/>
          </a:blip>
          <a:srcRect l="37351" r="40541" b="12891"/>
          <a:stretch/>
        </p:blipFill>
        <p:spPr>
          <a:xfrm rot="5400000">
            <a:off x="6221113" y="927465"/>
            <a:ext cx="240700" cy="1197475"/>
          </a:xfrm>
          <a:prstGeom prst="rect">
            <a:avLst/>
          </a:prstGeom>
          <a:noFill/>
          <a:ln>
            <a:noFill/>
          </a:ln>
        </p:spPr>
      </p:pic>
      <p:pic>
        <p:nvPicPr>
          <p:cNvPr id="93" name="Google Shape;93;p17"/>
          <p:cNvPicPr preferRelativeResize="0"/>
          <p:nvPr/>
        </p:nvPicPr>
        <p:blipFill rotWithShape="1">
          <a:blip r:embed="rId4">
            <a:alphaModFix/>
          </a:blip>
          <a:srcRect l="37351" r="40541" b="12891"/>
          <a:stretch/>
        </p:blipFill>
        <p:spPr>
          <a:xfrm rot="5400000">
            <a:off x="6195925" y="2124451"/>
            <a:ext cx="263475" cy="1197475"/>
          </a:xfrm>
          <a:prstGeom prst="rect">
            <a:avLst/>
          </a:prstGeom>
          <a:noFill/>
          <a:ln>
            <a:noFill/>
          </a:ln>
        </p:spPr>
      </p:pic>
      <p:sp>
        <p:nvSpPr>
          <p:cNvPr id="94" name="Google Shape;94;p17"/>
          <p:cNvSpPr/>
          <p:nvPr/>
        </p:nvSpPr>
        <p:spPr>
          <a:xfrm>
            <a:off x="6066625" y="1851575"/>
            <a:ext cx="178200" cy="5259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p:nvPr/>
        </p:nvSpPr>
        <p:spPr>
          <a:xfrm>
            <a:off x="6184422" y="179373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ENTRY </a:t>
            </a:r>
            <a:endParaRPr sz="1000">
              <a:latin typeface="Oswald"/>
              <a:ea typeface="Oswald"/>
              <a:cs typeface="Oswald"/>
              <a:sym typeface="Oswald"/>
            </a:endParaRPr>
          </a:p>
          <a:p>
            <a:pPr marL="0" lvl="0" indent="0" algn="l" rtl="0">
              <a:spcBef>
                <a:spcPts val="0"/>
              </a:spcBef>
              <a:spcAft>
                <a:spcPts val="0"/>
              </a:spcAft>
              <a:buNone/>
            </a:pPr>
            <a:r>
              <a:rPr lang="en" sz="1000">
                <a:latin typeface="Oswald"/>
                <a:ea typeface="Oswald"/>
                <a:cs typeface="Oswald"/>
                <a:sym typeface="Oswald"/>
              </a:rPr>
              <a:t>AND RECEPTION</a:t>
            </a:r>
            <a:endParaRPr sz="1000">
              <a:latin typeface="Oswald"/>
              <a:ea typeface="Oswald"/>
              <a:cs typeface="Oswald"/>
              <a:sym typeface="Oswald"/>
            </a:endParaRPr>
          </a:p>
        </p:txBody>
      </p:sp>
      <p:sp>
        <p:nvSpPr>
          <p:cNvPr id="96" name="Google Shape;96;p17"/>
          <p:cNvSpPr txBox="1"/>
          <p:nvPr/>
        </p:nvSpPr>
        <p:spPr>
          <a:xfrm>
            <a:off x="7309592" y="1775907"/>
            <a:ext cx="915739"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Oswald"/>
                <a:ea typeface="Oswald"/>
                <a:cs typeface="Oswald"/>
                <a:sym typeface="Oswald"/>
              </a:rPr>
              <a:t>OUTDOOR </a:t>
            </a:r>
            <a:r>
              <a:rPr lang="en" sz="1000" dirty="0" smtClean="0">
                <a:latin typeface="Oswald"/>
                <a:ea typeface="Oswald"/>
                <a:cs typeface="Oswald"/>
                <a:sym typeface="Oswald"/>
              </a:rPr>
              <a:t>GRASS GREEN SPACE</a:t>
            </a:r>
            <a:endParaRPr sz="1000" dirty="0">
              <a:latin typeface="Oswald"/>
              <a:ea typeface="Oswald"/>
              <a:cs typeface="Oswald"/>
              <a:sym typeface="Oswald"/>
            </a:endParaRPr>
          </a:p>
        </p:txBody>
      </p:sp>
      <p:sp>
        <p:nvSpPr>
          <p:cNvPr id="97" name="Google Shape;97;p17"/>
          <p:cNvSpPr txBox="1"/>
          <p:nvPr/>
        </p:nvSpPr>
        <p:spPr>
          <a:xfrm>
            <a:off x="832593" y="1372193"/>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WOMEN’S LOCKER ROOM</a:t>
            </a:r>
            <a:endParaRPr sz="1000">
              <a:latin typeface="Oswald"/>
              <a:ea typeface="Oswald"/>
              <a:cs typeface="Oswald"/>
              <a:sym typeface="Oswald"/>
            </a:endParaRPr>
          </a:p>
        </p:txBody>
      </p:sp>
      <p:sp>
        <p:nvSpPr>
          <p:cNvPr id="98" name="Google Shape;98;p17"/>
          <p:cNvSpPr txBox="1"/>
          <p:nvPr/>
        </p:nvSpPr>
        <p:spPr>
          <a:xfrm>
            <a:off x="832593" y="2286593"/>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MEN’S LOCKER ROOM</a:t>
            </a:r>
            <a:endParaRPr sz="1000">
              <a:latin typeface="Oswald"/>
              <a:ea typeface="Oswald"/>
              <a:cs typeface="Oswald"/>
              <a:sym typeface="Oswald"/>
            </a:endParaRPr>
          </a:p>
        </p:txBody>
      </p:sp>
      <p:sp>
        <p:nvSpPr>
          <p:cNvPr id="99" name="Google Shape;99;p17"/>
          <p:cNvSpPr/>
          <p:nvPr/>
        </p:nvSpPr>
        <p:spPr>
          <a:xfrm>
            <a:off x="1752989" y="1974377"/>
            <a:ext cx="266700" cy="3309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2111107" y="19713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ELEVATOR</a:t>
            </a:r>
            <a:endParaRPr sz="1000">
              <a:latin typeface="Oswald"/>
              <a:ea typeface="Oswald"/>
              <a:cs typeface="Oswald"/>
              <a:sym typeface="Oswald"/>
            </a:endParaRPr>
          </a:p>
        </p:txBody>
      </p:sp>
      <p:cxnSp>
        <p:nvCxnSpPr>
          <p:cNvPr id="101" name="Google Shape;101;p17"/>
          <p:cNvCxnSpPr/>
          <p:nvPr/>
        </p:nvCxnSpPr>
        <p:spPr>
          <a:xfrm>
            <a:off x="4774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02" name="Google Shape;102;p17"/>
          <p:cNvSpPr txBox="1"/>
          <p:nvPr/>
        </p:nvSpPr>
        <p:spPr>
          <a:xfrm>
            <a:off x="11067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03" name="Google Shape;103;p17"/>
          <p:cNvCxnSpPr/>
          <p:nvPr/>
        </p:nvCxnSpPr>
        <p:spPr>
          <a:xfrm>
            <a:off x="22300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04" name="Google Shape;104;p17"/>
          <p:cNvSpPr txBox="1"/>
          <p:nvPr/>
        </p:nvSpPr>
        <p:spPr>
          <a:xfrm>
            <a:off x="28593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05" name="Google Shape;105;p17"/>
          <p:cNvCxnSpPr/>
          <p:nvPr/>
        </p:nvCxnSpPr>
        <p:spPr>
          <a:xfrm>
            <a:off x="39064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06" name="Google Shape;106;p17"/>
          <p:cNvSpPr txBox="1"/>
          <p:nvPr/>
        </p:nvSpPr>
        <p:spPr>
          <a:xfrm>
            <a:off x="45357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07" name="Google Shape;107;p17"/>
          <p:cNvCxnSpPr/>
          <p:nvPr/>
        </p:nvCxnSpPr>
        <p:spPr>
          <a:xfrm>
            <a:off x="5614429"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08" name="Google Shape;108;p17"/>
          <p:cNvSpPr txBox="1"/>
          <p:nvPr/>
        </p:nvSpPr>
        <p:spPr>
          <a:xfrm>
            <a:off x="6243736"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09" name="Google Shape;109;p17"/>
          <p:cNvCxnSpPr/>
          <p:nvPr/>
        </p:nvCxnSpPr>
        <p:spPr>
          <a:xfrm>
            <a:off x="172600" y="1309525"/>
            <a:ext cx="0" cy="1701000"/>
          </a:xfrm>
          <a:prstGeom prst="straightConnector1">
            <a:avLst/>
          </a:prstGeom>
          <a:noFill/>
          <a:ln w="9525" cap="flat" cmpd="sng">
            <a:solidFill>
              <a:schemeClr val="dk2"/>
            </a:solidFill>
            <a:prstDash val="solid"/>
            <a:round/>
            <a:headEnd type="triangle" w="med" len="med"/>
            <a:tailEnd type="triangle" w="med" len="med"/>
          </a:ln>
        </p:spPr>
      </p:cxnSp>
      <p:sp>
        <p:nvSpPr>
          <p:cNvPr id="110" name="Google Shape;110;p17"/>
          <p:cNvSpPr txBox="1"/>
          <p:nvPr/>
        </p:nvSpPr>
        <p:spPr>
          <a:xfrm>
            <a:off x="-85751" y="2020853"/>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11" name="Google Shape;111;p17"/>
          <p:cNvCxnSpPr/>
          <p:nvPr/>
        </p:nvCxnSpPr>
        <p:spPr>
          <a:xfrm>
            <a:off x="7290829" y="1004725"/>
            <a:ext cx="1200300" cy="0"/>
          </a:xfrm>
          <a:prstGeom prst="straightConnector1">
            <a:avLst/>
          </a:prstGeom>
          <a:noFill/>
          <a:ln w="9525" cap="flat" cmpd="sng">
            <a:solidFill>
              <a:schemeClr val="dk2"/>
            </a:solidFill>
            <a:prstDash val="solid"/>
            <a:round/>
            <a:headEnd type="triangle" w="med" len="med"/>
            <a:tailEnd type="triangle" w="med" len="med"/>
          </a:ln>
        </p:spPr>
      </p:cxnSp>
      <p:sp>
        <p:nvSpPr>
          <p:cNvPr id="112" name="Google Shape;112;p17"/>
          <p:cNvSpPr txBox="1"/>
          <p:nvPr/>
        </p:nvSpPr>
        <p:spPr>
          <a:xfrm>
            <a:off x="7843936"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sp>
        <p:nvSpPr>
          <p:cNvPr id="113" name="Google Shape;113;p17"/>
          <p:cNvSpPr txBox="1"/>
          <p:nvPr/>
        </p:nvSpPr>
        <p:spPr>
          <a:xfrm>
            <a:off x="3635106" y="1971396"/>
            <a:ext cx="1090125"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Oswald"/>
                <a:ea typeface="Oswald"/>
                <a:cs typeface="Oswald"/>
                <a:sym typeface="Oswald"/>
              </a:rPr>
              <a:t>CARDO LEVEL</a:t>
            </a:r>
            <a:endParaRPr sz="1000" dirty="0">
              <a:latin typeface="Oswald"/>
              <a:ea typeface="Oswald"/>
              <a:cs typeface="Oswald"/>
              <a:sym typeface="Oswald"/>
            </a:endParaRPr>
          </a:p>
        </p:txBody>
      </p:sp>
      <p:sp>
        <p:nvSpPr>
          <p:cNvPr id="114" name="Google Shape;114;p17"/>
          <p:cNvSpPr/>
          <p:nvPr/>
        </p:nvSpPr>
        <p:spPr>
          <a:xfrm>
            <a:off x="25637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28685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31733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34781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8" name="Google Shape;118;p17"/>
          <p:cNvSpPr/>
          <p:nvPr/>
        </p:nvSpPr>
        <p:spPr>
          <a:xfrm>
            <a:off x="37829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9" name="Google Shape;119;p17"/>
          <p:cNvSpPr/>
          <p:nvPr/>
        </p:nvSpPr>
        <p:spPr>
          <a:xfrm>
            <a:off x="40877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43925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46973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50021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3069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25637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28685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31733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34781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8" name="Google Shape;128;p17"/>
          <p:cNvSpPr/>
          <p:nvPr/>
        </p:nvSpPr>
        <p:spPr>
          <a:xfrm>
            <a:off x="37829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9" name="Google Shape;129;p17"/>
          <p:cNvSpPr/>
          <p:nvPr/>
        </p:nvSpPr>
        <p:spPr>
          <a:xfrm>
            <a:off x="40877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43925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46973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50021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53069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txBox="1"/>
          <p:nvPr/>
        </p:nvSpPr>
        <p:spPr>
          <a:xfrm>
            <a:off x="51825" y="79375"/>
            <a:ext cx="2781300" cy="5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Oswald"/>
                <a:ea typeface="Oswald"/>
                <a:cs typeface="Oswald"/>
                <a:sym typeface="Oswald"/>
              </a:rPr>
              <a:t>FIRST FLOOR</a:t>
            </a:r>
            <a:endParaRPr sz="1700">
              <a:latin typeface="Oswald"/>
              <a:ea typeface="Oswald"/>
              <a:cs typeface="Oswald"/>
              <a:sym typeface="Oswald"/>
            </a:endParaRPr>
          </a:p>
        </p:txBody>
      </p:sp>
      <p:pic>
        <p:nvPicPr>
          <p:cNvPr id="135" name="Google Shape;135;p17"/>
          <p:cNvPicPr preferRelativeResize="0"/>
          <p:nvPr/>
        </p:nvPicPr>
        <p:blipFill>
          <a:blip r:embed="rId5">
            <a:alphaModFix/>
          </a:blip>
          <a:stretch>
            <a:fillRect/>
          </a:stretch>
        </p:blipFill>
        <p:spPr>
          <a:xfrm>
            <a:off x="5246500" y="3741575"/>
            <a:ext cx="2228551" cy="1351574"/>
          </a:xfrm>
          <a:prstGeom prst="rect">
            <a:avLst/>
          </a:prstGeom>
          <a:noFill/>
          <a:ln>
            <a:noFill/>
          </a:ln>
        </p:spPr>
      </p:pic>
      <p:pic>
        <p:nvPicPr>
          <p:cNvPr id="136" name="Google Shape;136;p17"/>
          <p:cNvPicPr preferRelativeResize="0"/>
          <p:nvPr/>
        </p:nvPicPr>
        <p:blipFill>
          <a:blip r:embed="rId6">
            <a:alphaModFix/>
          </a:blip>
          <a:stretch>
            <a:fillRect/>
          </a:stretch>
        </p:blipFill>
        <p:spPr>
          <a:xfrm>
            <a:off x="2811325" y="3749050"/>
            <a:ext cx="2228549" cy="1318220"/>
          </a:xfrm>
          <a:prstGeom prst="rect">
            <a:avLst/>
          </a:prstGeom>
          <a:noFill/>
          <a:ln>
            <a:noFill/>
          </a:ln>
        </p:spPr>
      </p:pic>
      <p:sp>
        <p:nvSpPr>
          <p:cNvPr id="137" name="Google Shape;137;p17"/>
          <p:cNvSpPr txBox="1"/>
          <p:nvPr/>
        </p:nvSpPr>
        <p:spPr>
          <a:xfrm>
            <a:off x="2254371" y="2945732"/>
            <a:ext cx="5434902" cy="23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333333"/>
                </a:solidFill>
                <a:highlight>
                  <a:srgbClr val="FFFFFF"/>
                </a:highlight>
                <a:latin typeface="Oswald"/>
                <a:ea typeface="Oswald"/>
                <a:cs typeface="Oswald"/>
                <a:sym typeface="Oswald"/>
              </a:rPr>
              <a:t>2 units:  Cardio equipment</a:t>
            </a:r>
            <a:endParaRPr sz="1000" dirty="0">
              <a:solidFill>
                <a:srgbClr val="333333"/>
              </a:solidFill>
              <a:highlight>
                <a:srgbClr val="FFFFFF"/>
              </a:highlight>
              <a:latin typeface="Oswald"/>
              <a:ea typeface="Oswald"/>
              <a:cs typeface="Oswald"/>
              <a:sym typeface="Oswald"/>
            </a:endParaRPr>
          </a:p>
          <a:p>
            <a:pPr marL="457200" lvl="0" indent="-292100" algn="l" rtl="0">
              <a:lnSpc>
                <a:spcPct val="115000"/>
              </a:lnSpc>
              <a:spcBef>
                <a:spcPts val="0"/>
              </a:spcBef>
              <a:spcAft>
                <a:spcPts val="0"/>
              </a:spcAft>
              <a:buClr>
                <a:srgbClr val="333333"/>
              </a:buClr>
              <a:buSzPts val="1000"/>
              <a:buFont typeface="Oswald"/>
              <a:buChar char="●"/>
            </a:pPr>
            <a:r>
              <a:rPr lang="en" sz="1000" dirty="0">
                <a:solidFill>
                  <a:srgbClr val="333333"/>
                </a:solidFill>
                <a:highlight>
                  <a:srgbClr val="FFFFFF"/>
                </a:highlight>
                <a:latin typeface="Oswald"/>
                <a:ea typeface="Oswald"/>
                <a:cs typeface="Oswald"/>
                <a:sym typeface="Oswald"/>
              </a:rPr>
              <a:t>This 1st-floor central space will be used for fitness and training using machines such as treadmills, elliptical machines, stair machines, bicycles, etc.  The machines will be spaced by 6 feet to give users privacy and increased protection from the germs from other guests.  Sidewalls will be covered with mirrors with front and rear green accent walls.</a:t>
            </a:r>
            <a:endParaRPr sz="1000" dirty="0">
              <a:solidFill>
                <a:srgbClr val="333333"/>
              </a:solidFill>
              <a:highlight>
                <a:srgbClr val="FFFFFF"/>
              </a:highlight>
              <a:latin typeface="Oswald"/>
              <a:ea typeface="Oswald"/>
              <a:cs typeface="Oswald"/>
              <a:sym typeface="Oswald"/>
            </a:endParaRPr>
          </a:p>
        </p:txBody>
      </p:sp>
      <p:sp>
        <p:nvSpPr>
          <p:cNvPr id="138" name="Google Shape;138;p17"/>
          <p:cNvSpPr txBox="1"/>
          <p:nvPr/>
        </p:nvSpPr>
        <p:spPr>
          <a:xfrm>
            <a:off x="-43650" y="2938256"/>
            <a:ext cx="2521200" cy="23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latin typeface="Oswald"/>
                <a:ea typeface="Oswald"/>
                <a:cs typeface="Oswald"/>
                <a:sym typeface="Oswald"/>
              </a:rPr>
              <a:t>1 unit:  Locker Rooms</a:t>
            </a:r>
            <a:endParaRPr sz="1000">
              <a:solidFill>
                <a:srgbClr val="333333"/>
              </a:solidFill>
              <a:highlight>
                <a:srgbClr val="FFFFFF"/>
              </a:highlight>
              <a:latin typeface="Oswald"/>
              <a:ea typeface="Oswald"/>
              <a:cs typeface="Oswald"/>
              <a:sym typeface="Oswald"/>
            </a:endParaRPr>
          </a:p>
          <a:p>
            <a:pPr marL="457200" lvl="0" indent="-292100" algn="l" rtl="0">
              <a:lnSpc>
                <a:spcPct val="115000"/>
              </a:lnSpc>
              <a:spcBef>
                <a:spcPts val="0"/>
              </a:spcBef>
              <a:spcAft>
                <a:spcPts val="0"/>
              </a:spcAft>
              <a:buClr>
                <a:srgbClr val="333333"/>
              </a:buClr>
              <a:buSzPts val="1000"/>
              <a:buFont typeface="Oswald"/>
              <a:buChar char="●"/>
            </a:pPr>
            <a:r>
              <a:rPr lang="en" sz="1000">
                <a:solidFill>
                  <a:srgbClr val="333333"/>
                </a:solidFill>
                <a:highlight>
                  <a:srgbClr val="FFFFFF"/>
                </a:highlight>
                <a:latin typeface="Oswald"/>
                <a:ea typeface="Oswald"/>
                <a:cs typeface="Oswald"/>
                <a:sym typeface="Oswald"/>
              </a:rPr>
              <a:t>This 1st-floor rear unit will have men's and women's locker rooms. Each locker room will include restrooms, showers, lockers, and a changing area.  Each space will also be equipped with a small sauna and jacuzzi that can be used by either individuals working out or individuals receiving rehabilitation treatment services.</a:t>
            </a:r>
            <a:endParaRPr sz="1000">
              <a:solidFill>
                <a:srgbClr val="333333"/>
              </a:solidFill>
              <a:highlight>
                <a:srgbClr val="FFFFFF"/>
              </a:highlight>
              <a:latin typeface="Oswald"/>
              <a:ea typeface="Oswald"/>
              <a:cs typeface="Oswald"/>
              <a:sym typeface="Oswald"/>
            </a:endParaRPr>
          </a:p>
        </p:txBody>
      </p:sp>
    </p:spTree>
  </p:cSld>
  <p:clrMapOvr>
    <a:masterClrMapping/>
  </p:clrMapOvr>
  <mc:AlternateContent xmlns:mc="http://schemas.openxmlformats.org/markup-compatibility/2006">
    <mc:Choice xmlns:p14="http://schemas.microsoft.com/office/powerpoint/2010/main" Requires="p14">
      <p:transition spd="slow" p14:dur="2000" advTm="13841"/>
    </mc:Choice>
    <mc:Fallback>
      <p:transition spd="slow" advTm="1384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8"/>
          <p:cNvPicPr preferRelativeResize="0"/>
          <p:nvPr/>
        </p:nvPicPr>
        <p:blipFill>
          <a:blip r:embed="rId3">
            <a:alphaModFix/>
          </a:blip>
          <a:stretch>
            <a:fillRect/>
          </a:stretch>
        </p:blipFill>
        <p:spPr>
          <a:xfrm>
            <a:off x="0" y="533484"/>
            <a:ext cx="9144002" cy="3162133"/>
          </a:xfrm>
          <a:prstGeom prst="rect">
            <a:avLst/>
          </a:prstGeom>
          <a:noFill/>
          <a:ln>
            <a:noFill/>
          </a:ln>
        </p:spPr>
      </p:pic>
      <p:sp>
        <p:nvSpPr>
          <p:cNvPr id="144" name="Google Shape;144;p18"/>
          <p:cNvSpPr/>
          <p:nvPr/>
        </p:nvSpPr>
        <p:spPr>
          <a:xfrm>
            <a:off x="7207625" y="1352375"/>
            <a:ext cx="1310400" cy="1533300"/>
          </a:xfrm>
          <a:prstGeom prst="rect">
            <a:avLst/>
          </a:prstGeom>
          <a:solidFill>
            <a:srgbClr val="274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18"/>
          <p:cNvPicPr preferRelativeResize="0"/>
          <p:nvPr/>
        </p:nvPicPr>
        <p:blipFill rotWithShape="1">
          <a:blip r:embed="rId4">
            <a:alphaModFix/>
          </a:blip>
          <a:srcRect l="37351" r="40541" b="12891"/>
          <a:stretch/>
        </p:blipFill>
        <p:spPr>
          <a:xfrm rot="5400000">
            <a:off x="6221113" y="927465"/>
            <a:ext cx="240700" cy="1197475"/>
          </a:xfrm>
          <a:prstGeom prst="rect">
            <a:avLst/>
          </a:prstGeom>
          <a:noFill/>
          <a:ln>
            <a:noFill/>
          </a:ln>
        </p:spPr>
      </p:pic>
      <p:pic>
        <p:nvPicPr>
          <p:cNvPr id="146" name="Google Shape;146;p18"/>
          <p:cNvPicPr preferRelativeResize="0"/>
          <p:nvPr/>
        </p:nvPicPr>
        <p:blipFill rotWithShape="1">
          <a:blip r:embed="rId4">
            <a:alphaModFix/>
          </a:blip>
          <a:srcRect l="37351" r="40541" b="12891"/>
          <a:stretch/>
        </p:blipFill>
        <p:spPr>
          <a:xfrm rot="5400000">
            <a:off x="6195925" y="2124451"/>
            <a:ext cx="263475" cy="1197475"/>
          </a:xfrm>
          <a:prstGeom prst="rect">
            <a:avLst/>
          </a:prstGeom>
          <a:noFill/>
          <a:ln>
            <a:noFill/>
          </a:ln>
        </p:spPr>
      </p:pic>
      <p:sp>
        <p:nvSpPr>
          <p:cNvPr id="147" name="Google Shape;147;p18"/>
          <p:cNvSpPr/>
          <p:nvPr/>
        </p:nvSpPr>
        <p:spPr>
          <a:xfrm>
            <a:off x="6066625" y="1851575"/>
            <a:ext cx="178200" cy="5259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p:nvPr/>
        </p:nvSpPr>
        <p:spPr>
          <a:xfrm>
            <a:off x="832601" y="1372200"/>
            <a:ext cx="1112006"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Oswald"/>
                <a:ea typeface="Oswald"/>
                <a:cs typeface="Oswald"/>
                <a:sym typeface="Oswald"/>
              </a:rPr>
              <a:t>REHABILITATION THERAPY:</a:t>
            </a:r>
            <a:endParaRPr sz="1000" dirty="0">
              <a:latin typeface="Oswald"/>
              <a:ea typeface="Oswald"/>
              <a:cs typeface="Oswald"/>
              <a:sym typeface="Oswald"/>
            </a:endParaRPr>
          </a:p>
          <a:p>
            <a:pPr marL="0" lvl="0" indent="0" algn="l" rtl="0">
              <a:spcBef>
                <a:spcPts val="0"/>
              </a:spcBef>
              <a:spcAft>
                <a:spcPts val="0"/>
              </a:spcAft>
              <a:buNone/>
            </a:pPr>
            <a:r>
              <a:rPr lang="en" sz="1000" dirty="0">
                <a:latin typeface="Oswald"/>
                <a:ea typeface="Oswald"/>
                <a:cs typeface="Oswald"/>
                <a:sym typeface="Oswald"/>
              </a:rPr>
              <a:t>SPACE #1</a:t>
            </a:r>
            <a:endParaRPr sz="1000" dirty="0">
              <a:latin typeface="Oswald"/>
              <a:ea typeface="Oswald"/>
              <a:cs typeface="Oswald"/>
              <a:sym typeface="Oswald"/>
            </a:endParaRPr>
          </a:p>
        </p:txBody>
      </p:sp>
      <p:sp>
        <p:nvSpPr>
          <p:cNvPr id="149" name="Google Shape;149;p18"/>
          <p:cNvSpPr txBox="1"/>
          <p:nvPr/>
        </p:nvSpPr>
        <p:spPr>
          <a:xfrm>
            <a:off x="832593" y="2286593"/>
            <a:ext cx="1095882"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chemeClr val="dk1"/>
                </a:solidFill>
                <a:latin typeface="Oswald"/>
                <a:ea typeface="Oswald"/>
                <a:cs typeface="Oswald"/>
                <a:sym typeface="Oswald"/>
              </a:rPr>
              <a:t>REHABILITATION THERAPY:</a:t>
            </a:r>
            <a:endParaRPr sz="1000" dirty="0">
              <a:solidFill>
                <a:schemeClr val="dk1"/>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Oswald"/>
                <a:ea typeface="Oswald"/>
                <a:cs typeface="Oswald"/>
                <a:sym typeface="Oswald"/>
              </a:rPr>
              <a:t>SPACE #2</a:t>
            </a:r>
            <a:endParaRPr sz="1000" dirty="0">
              <a:latin typeface="Oswald"/>
              <a:ea typeface="Oswald"/>
              <a:cs typeface="Oswald"/>
              <a:sym typeface="Oswald"/>
            </a:endParaRPr>
          </a:p>
        </p:txBody>
      </p:sp>
      <p:sp>
        <p:nvSpPr>
          <p:cNvPr id="150" name="Google Shape;150;p18"/>
          <p:cNvSpPr/>
          <p:nvPr/>
        </p:nvSpPr>
        <p:spPr>
          <a:xfrm>
            <a:off x="1752989" y="1974377"/>
            <a:ext cx="266700" cy="3309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txBox="1"/>
          <p:nvPr/>
        </p:nvSpPr>
        <p:spPr>
          <a:xfrm>
            <a:off x="2111107" y="19713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ELEVATOR</a:t>
            </a:r>
            <a:endParaRPr sz="1000">
              <a:latin typeface="Oswald"/>
              <a:ea typeface="Oswald"/>
              <a:cs typeface="Oswald"/>
              <a:sym typeface="Oswald"/>
            </a:endParaRPr>
          </a:p>
        </p:txBody>
      </p:sp>
      <p:cxnSp>
        <p:nvCxnSpPr>
          <p:cNvPr id="152" name="Google Shape;152;p18"/>
          <p:cNvCxnSpPr/>
          <p:nvPr/>
        </p:nvCxnSpPr>
        <p:spPr>
          <a:xfrm>
            <a:off x="4774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53" name="Google Shape;153;p18"/>
          <p:cNvSpPr txBox="1"/>
          <p:nvPr/>
        </p:nvSpPr>
        <p:spPr>
          <a:xfrm>
            <a:off x="11067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54" name="Google Shape;154;p18"/>
          <p:cNvCxnSpPr/>
          <p:nvPr/>
        </p:nvCxnSpPr>
        <p:spPr>
          <a:xfrm>
            <a:off x="22300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55" name="Google Shape;155;p18"/>
          <p:cNvSpPr txBox="1"/>
          <p:nvPr/>
        </p:nvSpPr>
        <p:spPr>
          <a:xfrm>
            <a:off x="28593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56" name="Google Shape;156;p18"/>
          <p:cNvCxnSpPr/>
          <p:nvPr/>
        </p:nvCxnSpPr>
        <p:spPr>
          <a:xfrm>
            <a:off x="39064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57" name="Google Shape;157;p18"/>
          <p:cNvSpPr txBox="1"/>
          <p:nvPr/>
        </p:nvSpPr>
        <p:spPr>
          <a:xfrm>
            <a:off x="45357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58" name="Google Shape;158;p18"/>
          <p:cNvCxnSpPr/>
          <p:nvPr/>
        </p:nvCxnSpPr>
        <p:spPr>
          <a:xfrm>
            <a:off x="5614429"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159" name="Google Shape;159;p18"/>
          <p:cNvSpPr txBox="1"/>
          <p:nvPr/>
        </p:nvSpPr>
        <p:spPr>
          <a:xfrm>
            <a:off x="6243736"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160" name="Google Shape;160;p18"/>
          <p:cNvCxnSpPr/>
          <p:nvPr/>
        </p:nvCxnSpPr>
        <p:spPr>
          <a:xfrm>
            <a:off x="172600" y="1309525"/>
            <a:ext cx="0" cy="1701000"/>
          </a:xfrm>
          <a:prstGeom prst="straightConnector1">
            <a:avLst/>
          </a:prstGeom>
          <a:noFill/>
          <a:ln w="9525" cap="flat" cmpd="sng">
            <a:solidFill>
              <a:schemeClr val="dk2"/>
            </a:solidFill>
            <a:prstDash val="solid"/>
            <a:round/>
            <a:headEnd type="triangle" w="med" len="med"/>
            <a:tailEnd type="triangle" w="med" len="med"/>
          </a:ln>
        </p:spPr>
      </p:cxnSp>
      <p:sp>
        <p:nvSpPr>
          <p:cNvPr id="161" name="Google Shape;161;p18"/>
          <p:cNvSpPr txBox="1"/>
          <p:nvPr/>
        </p:nvSpPr>
        <p:spPr>
          <a:xfrm>
            <a:off x="-85751" y="2020853"/>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sp>
        <p:nvSpPr>
          <p:cNvPr id="162" name="Google Shape;162;p18"/>
          <p:cNvSpPr txBox="1"/>
          <p:nvPr/>
        </p:nvSpPr>
        <p:spPr>
          <a:xfrm>
            <a:off x="3338701" y="1971400"/>
            <a:ext cx="15690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WEIGHT TRAINING  LEVEL</a:t>
            </a:r>
            <a:endParaRPr sz="1000">
              <a:latin typeface="Oswald"/>
              <a:ea typeface="Oswald"/>
              <a:cs typeface="Oswald"/>
              <a:sym typeface="Oswald"/>
            </a:endParaRPr>
          </a:p>
        </p:txBody>
      </p:sp>
      <p:sp>
        <p:nvSpPr>
          <p:cNvPr id="163" name="Google Shape;163;p18"/>
          <p:cNvSpPr/>
          <p:nvPr/>
        </p:nvSpPr>
        <p:spPr>
          <a:xfrm>
            <a:off x="25637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28685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31733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34781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7" name="Google Shape;167;p18"/>
          <p:cNvSpPr/>
          <p:nvPr/>
        </p:nvSpPr>
        <p:spPr>
          <a:xfrm>
            <a:off x="37829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8" name="Google Shape;168;p18"/>
          <p:cNvSpPr/>
          <p:nvPr/>
        </p:nvSpPr>
        <p:spPr>
          <a:xfrm>
            <a:off x="40877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43925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46973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50021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5306900" y="14484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25637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28685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31733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34781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7" name="Google Shape;177;p18"/>
          <p:cNvSpPr/>
          <p:nvPr/>
        </p:nvSpPr>
        <p:spPr>
          <a:xfrm>
            <a:off x="37829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8" name="Google Shape;178;p18"/>
          <p:cNvSpPr/>
          <p:nvPr/>
        </p:nvSpPr>
        <p:spPr>
          <a:xfrm>
            <a:off x="40877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43925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46973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50021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5306900" y="2362875"/>
            <a:ext cx="124500" cy="403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txBox="1"/>
          <p:nvPr/>
        </p:nvSpPr>
        <p:spPr>
          <a:xfrm>
            <a:off x="51825" y="79375"/>
            <a:ext cx="2781300" cy="5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Oswald"/>
                <a:ea typeface="Oswald"/>
                <a:cs typeface="Oswald"/>
                <a:sym typeface="Oswald"/>
              </a:rPr>
              <a:t>SECOND FLOOR</a:t>
            </a:r>
            <a:endParaRPr sz="1700">
              <a:latin typeface="Oswald"/>
              <a:ea typeface="Oswald"/>
              <a:cs typeface="Oswald"/>
              <a:sym typeface="Oswald"/>
            </a:endParaRPr>
          </a:p>
        </p:txBody>
      </p:sp>
      <p:pic>
        <p:nvPicPr>
          <p:cNvPr id="184" name="Google Shape;184;p18"/>
          <p:cNvPicPr preferRelativeResize="0"/>
          <p:nvPr/>
        </p:nvPicPr>
        <p:blipFill>
          <a:blip r:embed="rId5">
            <a:alphaModFix/>
          </a:blip>
          <a:stretch>
            <a:fillRect/>
          </a:stretch>
        </p:blipFill>
        <p:spPr>
          <a:xfrm>
            <a:off x="3249500" y="3793631"/>
            <a:ext cx="2171376" cy="1284394"/>
          </a:xfrm>
          <a:prstGeom prst="rect">
            <a:avLst/>
          </a:prstGeom>
          <a:noFill/>
          <a:ln>
            <a:noFill/>
          </a:ln>
        </p:spPr>
      </p:pic>
      <p:sp>
        <p:nvSpPr>
          <p:cNvPr id="185" name="Google Shape;185;p18"/>
          <p:cNvSpPr txBox="1"/>
          <p:nvPr/>
        </p:nvSpPr>
        <p:spPr>
          <a:xfrm>
            <a:off x="2698629" y="2936143"/>
            <a:ext cx="4294800" cy="11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latin typeface="Oswald"/>
                <a:ea typeface="Oswald"/>
                <a:cs typeface="Oswald"/>
                <a:sym typeface="Oswald"/>
              </a:rPr>
              <a:t>2 units: Strength training equipment</a:t>
            </a:r>
            <a:endParaRPr sz="1000">
              <a:solidFill>
                <a:srgbClr val="333333"/>
              </a:solidFill>
              <a:highlight>
                <a:srgbClr val="FFFFFF"/>
              </a:highlight>
              <a:latin typeface="Oswald"/>
              <a:ea typeface="Oswald"/>
              <a:cs typeface="Oswald"/>
              <a:sym typeface="Oswald"/>
            </a:endParaRPr>
          </a:p>
          <a:p>
            <a:pPr marL="457200" lvl="0" indent="-292100" algn="l" rtl="0">
              <a:lnSpc>
                <a:spcPct val="115000"/>
              </a:lnSpc>
              <a:spcBef>
                <a:spcPts val="0"/>
              </a:spcBef>
              <a:spcAft>
                <a:spcPts val="0"/>
              </a:spcAft>
              <a:buClr>
                <a:srgbClr val="333333"/>
              </a:buClr>
              <a:buSzPts val="1000"/>
              <a:buFont typeface="Oswald"/>
              <a:buChar char="●"/>
            </a:pPr>
            <a:r>
              <a:rPr lang="en" sz="1000">
                <a:solidFill>
                  <a:srgbClr val="333333"/>
                </a:solidFill>
                <a:highlight>
                  <a:srgbClr val="FFFFFF"/>
                </a:highlight>
                <a:latin typeface="Oswald"/>
                <a:ea typeface="Oswald"/>
                <a:cs typeface="Oswald"/>
                <a:sym typeface="Oswald"/>
              </a:rPr>
              <a:t>This 2nd-floor central space will be used for weight training and will include both weight machines and free weights.  Like the cardio space, these machines and weights will be spaced apart by 6 feet.  Sidewalls will be covered with mirrors with front and rear green accent walls.</a:t>
            </a:r>
            <a:endParaRPr sz="1000">
              <a:solidFill>
                <a:srgbClr val="333333"/>
              </a:solidFill>
              <a:highlight>
                <a:srgbClr val="FFFFFF"/>
              </a:highlight>
              <a:latin typeface="Oswald"/>
              <a:ea typeface="Oswald"/>
              <a:cs typeface="Oswald"/>
              <a:sym typeface="Oswald"/>
            </a:endParaRPr>
          </a:p>
        </p:txBody>
      </p:sp>
      <p:sp>
        <p:nvSpPr>
          <p:cNvPr id="186" name="Google Shape;186;p18"/>
          <p:cNvSpPr txBox="1"/>
          <p:nvPr/>
        </p:nvSpPr>
        <p:spPr>
          <a:xfrm>
            <a:off x="76200" y="2945050"/>
            <a:ext cx="25584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latin typeface="Oswald"/>
                <a:ea typeface="Oswald"/>
                <a:cs typeface="Oswald"/>
                <a:sym typeface="Oswald"/>
              </a:rPr>
              <a:t>1 unit: Rehabilitation Zone</a:t>
            </a:r>
            <a:endParaRPr sz="1000">
              <a:solidFill>
                <a:srgbClr val="333333"/>
              </a:solidFill>
              <a:highlight>
                <a:srgbClr val="FFFFFF"/>
              </a:highlight>
              <a:latin typeface="Oswald"/>
              <a:ea typeface="Oswald"/>
              <a:cs typeface="Oswald"/>
              <a:sym typeface="Oswald"/>
            </a:endParaRPr>
          </a:p>
          <a:p>
            <a:pPr marL="457200" lvl="0" indent="-292100" algn="l" rtl="0">
              <a:lnSpc>
                <a:spcPct val="115000"/>
              </a:lnSpc>
              <a:spcBef>
                <a:spcPts val="0"/>
              </a:spcBef>
              <a:spcAft>
                <a:spcPts val="0"/>
              </a:spcAft>
              <a:buClr>
                <a:srgbClr val="333333"/>
              </a:buClr>
              <a:buSzPts val="1000"/>
              <a:buFont typeface="Oswald"/>
              <a:buChar char="●"/>
            </a:pPr>
            <a:r>
              <a:rPr lang="en" sz="1000">
                <a:solidFill>
                  <a:srgbClr val="333333"/>
                </a:solidFill>
                <a:highlight>
                  <a:srgbClr val="FFFFFF"/>
                </a:highlight>
                <a:latin typeface="Oswald"/>
                <a:ea typeface="Oswald"/>
                <a:cs typeface="Oswald"/>
                <a:sym typeface="Oswald"/>
              </a:rPr>
              <a:t>This 2nd-floor rear unit is all about rehabilitation.  With an onsite therapist, individuals can develop and execute a plan to recovery through the use of this facility.  </a:t>
            </a:r>
            <a:endParaRPr sz="1000">
              <a:solidFill>
                <a:srgbClr val="333333"/>
              </a:solidFill>
              <a:highlight>
                <a:srgbClr val="FFFFFF"/>
              </a:highlight>
              <a:latin typeface="Oswald"/>
              <a:ea typeface="Oswald"/>
              <a:cs typeface="Oswald"/>
              <a:sym typeface="Oswald"/>
            </a:endParaRPr>
          </a:p>
        </p:txBody>
      </p:sp>
    </p:spTree>
  </p:cSld>
  <p:clrMapOvr>
    <a:masterClrMapping/>
  </p:clrMapOvr>
  <mc:AlternateContent xmlns:mc="http://schemas.openxmlformats.org/markup-compatibility/2006">
    <mc:Choice xmlns:p14="http://schemas.microsoft.com/office/powerpoint/2010/main" Requires="p14">
      <p:transition spd="slow" p14:dur="2000" advTm="12021"/>
    </mc:Choice>
    <mc:Fallback>
      <p:transition spd="slow" advTm="120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9"/>
          <p:cNvPicPr preferRelativeResize="0"/>
          <p:nvPr/>
        </p:nvPicPr>
        <p:blipFill>
          <a:blip r:embed="rId3">
            <a:alphaModFix/>
          </a:blip>
          <a:stretch>
            <a:fillRect/>
          </a:stretch>
        </p:blipFill>
        <p:spPr>
          <a:xfrm>
            <a:off x="0" y="533484"/>
            <a:ext cx="9144002" cy="3162133"/>
          </a:xfrm>
          <a:prstGeom prst="rect">
            <a:avLst/>
          </a:prstGeom>
          <a:noFill/>
          <a:ln>
            <a:noFill/>
          </a:ln>
        </p:spPr>
      </p:pic>
      <p:sp>
        <p:nvSpPr>
          <p:cNvPr id="192" name="Google Shape;192;p19"/>
          <p:cNvSpPr/>
          <p:nvPr/>
        </p:nvSpPr>
        <p:spPr>
          <a:xfrm>
            <a:off x="7207625" y="1352375"/>
            <a:ext cx="1310400" cy="1533300"/>
          </a:xfrm>
          <a:prstGeom prst="rect">
            <a:avLst/>
          </a:prstGeom>
          <a:solidFill>
            <a:srgbClr val="274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19"/>
          <p:cNvPicPr preferRelativeResize="0"/>
          <p:nvPr/>
        </p:nvPicPr>
        <p:blipFill rotWithShape="1">
          <a:blip r:embed="rId4">
            <a:alphaModFix/>
          </a:blip>
          <a:srcRect l="37351" r="40541" b="12891"/>
          <a:stretch/>
        </p:blipFill>
        <p:spPr>
          <a:xfrm rot="5400000">
            <a:off x="6221113" y="927465"/>
            <a:ext cx="240700" cy="1197475"/>
          </a:xfrm>
          <a:prstGeom prst="rect">
            <a:avLst/>
          </a:prstGeom>
          <a:noFill/>
          <a:ln>
            <a:noFill/>
          </a:ln>
        </p:spPr>
      </p:pic>
      <p:pic>
        <p:nvPicPr>
          <p:cNvPr id="194" name="Google Shape;194;p19"/>
          <p:cNvPicPr preferRelativeResize="0"/>
          <p:nvPr/>
        </p:nvPicPr>
        <p:blipFill rotWithShape="1">
          <a:blip r:embed="rId4">
            <a:alphaModFix/>
          </a:blip>
          <a:srcRect l="37351" r="40541" b="12891"/>
          <a:stretch/>
        </p:blipFill>
        <p:spPr>
          <a:xfrm rot="5400000">
            <a:off x="6195925" y="2124451"/>
            <a:ext cx="263475" cy="1197475"/>
          </a:xfrm>
          <a:prstGeom prst="rect">
            <a:avLst/>
          </a:prstGeom>
          <a:noFill/>
          <a:ln>
            <a:noFill/>
          </a:ln>
        </p:spPr>
      </p:pic>
      <p:sp>
        <p:nvSpPr>
          <p:cNvPr id="195" name="Google Shape;195;p19"/>
          <p:cNvSpPr/>
          <p:nvPr/>
        </p:nvSpPr>
        <p:spPr>
          <a:xfrm>
            <a:off x="6066625" y="1851575"/>
            <a:ext cx="178200" cy="5259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txBox="1"/>
          <p:nvPr/>
        </p:nvSpPr>
        <p:spPr>
          <a:xfrm>
            <a:off x="832601" y="1372200"/>
            <a:ext cx="999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KITCHEN / LAUNDRY</a:t>
            </a:r>
            <a:endParaRPr sz="1000">
              <a:latin typeface="Oswald"/>
              <a:ea typeface="Oswald"/>
              <a:cs typeface="Oswald"/>
              <a:sym typeface="Oswald"/>
            </a:endParaRPr>
          </a:p>
        </p:txBody>
      </p:sp>
      <p:sp>
        <p:nvSpPr>
          <p:cNvPr id="197" name="Google Shape;197;p19"/>
          <p:cNvSpPr txBox="1"/>
          <p:nvPr/>
        </p:nvSpPr>
        <p:spPr>
          <a:xfrm>
            <a:off x="832593" y="2286593"/>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Oswald"/>
                <a:ea typeface="Oswald"/>
                <a:cs typeface="Oswald"/>
                <a:sym typeface="Oswald"/>
              </a:rPr>
              <a:t>COMMUNITY MEETING ROOM</a:t>
            </a:r>
            <a:endParaRPr sz="1000">
              <a:latin typeface="Oswald"/>
              <a:ea typeface="Oswald"/>
              <a:cs typeface="Oswald"/>
              <a:sym typeface="Oswald"/>
            </a:endParaRPr>
          </a:p>
        </p:txBody>
      </p:sp>
      <p:sp>
        <p:nvSpPr>
          <p:cNvPr id="198" name="Google Shape;198;p19"/>
          <p:cNvSpPr/>
          <p:nvPr/>
        </p:nvSpPr>
        <p:spPr>
          <a:xfrm>
            <a:off x="1752989" y="1974377"/>
            <a:ext cx="266700" cy="3309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txBox="1"/>
          <p:nvPr/>
        </p:nvSpPr>
        <p:spPr>
          <a:xfrm>
            <a:off x="2111107" y="19713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ELEVATOR</a:t>
            </a:r>
            <a:endParaRPr sz="1000">
              <a:latin typeface="Oswald"/>
              <a:ea typeface="Oswald"/>
              <a:cs typeface="Oswald"/>
              <a:sym typeface="Oswald"/>
            </a:endParaRPr>
          </a:p>
        </p:txBody>
      </p:sp>
      <p:cxnSp>
        <p:nvCxnSpPr>
          <p:cNvPr id="200" name="Google Shape;200;p19"/>
          <p:cNvCxnSpPr/>
          <p:nvPr/>
        </p:nvCxnSpPr>
        <p:spPr>
          <a:xfrm>
            <a:off x="4774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201" name="Google Shape;201;p19"/>
          <p:cNvSpPr txBox="1"/>
          <p:nvPr/>
        </p:nvSpPr>
        <p:spPr>
          <a:xfrm>
            <a:off x="11067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202" name="Google Shape;202;p19"/>
          <p:cNvCxnSpPr/>
          <p:nvPr/>
        </p:nvCxnSpPr>
        <p:spPr>
          <a:xfrm>
            <a:off x="22300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203" name="Google Shape;203;p19"/>
          <p:cNvSpPr txBox="1"/>
          <p:nvPr/>
        </p:nvSpPr>
        <p:spPr>
          <a:xfrm>
            <a:off x="28593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204" name="Google Shape;204;p19"/>
          <p:cNvCxnSpPr/>
          <p:nvPr/>
        </p:nvCxnSpPr>
        <p:spPr>
          <a:xfrm>
            <a:off x="3906400"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205" name="Google Shape;205;p19"/>
          <p:cNvSpPr txBox="1"/>
          <p:nvPr/>
        </p:nvSpPr>
        <p:spPr>
          <a:xfrm>
            <a:off x="4535707"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206" name="Google Shape;206;p19"/>
          <p:cNvCxnSpPr/>
          <p:nvPr/>
        </p:nvCxnSpPr>
        <p:spPr>
          <a:xfrm>
            <a:off x="5614429" y="1004725"/>
            <a:ext cx="1569000" cy="0"/>
          </a:xfrm>
          <a:prstGeom prst="straightConnector1">
            <a:avLst/>
          </a:prstGeom>
          <a:noFill/>
          <a:ln w="9525" cap="flat" cmpd="sng">
            <a:solidFill>
              <a:schemeClr val="dk2"/>
            </a:solidFill>
            <a:prstDash val="solid"/>
            <a:round/>
            <a:headEnd type="triangle" w="med" len="med"/>
            <a:tailEnd type="triangle" w="med" len="med"/>
          </a:ln>
        </p:spPr>
      </p:cxnSp>
      <p:sp>
        <p:nvSpPr>
          <p:cNvPr id="207" name="Google Shape;207;p19"/>
          <p:cNvSpPr txBox="1"/>
          <p:nvPr/>
        </p:nvSpPr>
        <p:spPr>
          <a:xfrm>
            <a:off x="6243736" y="752196"/>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cxnSp>
        <p:nvCxnSpPr>
          <p:cNvPr id="208" name="Google Shape;208;p19"/>
          <p:cNvCxnSpPr/>
          <p:nvPr/>
        </p:nvCxnSpPr>
        <p:spPr>
          <a:xfrm>
            <a:off x="172600" y="1309525"/>
            <a:ext cx="0" cy="1701000"/>
          </a:xfrm>
          <a:prstGeom prst="straightConnector1">
            <a:avLst/>
          </a:prstGeom>
          <a:noFill/>
          <a:ln w="9525" cap="flat" cmpd="sng">
            <a:solidFill>
              <a:schemeClr val="dk2"/>
            </a:solidFill>
            <a:prstDash val="solid"/>
            <a:round/>
            <a:headEnd type="triangle" w="med" len="med"/>
            <a:tailEnd type="triangle" w="med" len="med"/>
          </a:ln>
        </p:spPr>
      </p:cxnSp>
      <p:sp>
        <p:nvSpPr>
          <p:cNvPr id="209" name="Google Shape;209;p19"/>
          <p:cNvSpPr txBox="1"/>
          <p:nvPr/>
        </p:nvSpPr>
        <p:spPr>
          <a:xfrm>
            <a:off x="-85751" y="2020853"/>
            <a:ext cx="837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36’</a:t>
            </a:r>
            <a:endParaRPr sz="1000">
              <a:latin typeface="Oswald"/>
              <a:ea typeface="Oswald"/>
              <a:cs typeface="Oswald"/>
              <a:sym typeface="Oswald"/>
            </a:endParaRPr>
          </a:p>
        </p:txBody>
      </p:sp>
      <p:sp>
        <p:nvSpPr>
          <p:cNvPr id="210" name="Google Shape;210;p19"/>
          <p:cNvSpPr txBox="1"/>
          <p:nvPr/>
        </p:nvSpPr>
        <p:spPr>
          <a:xfrm>
            <a:off x="3643501" y="1971400"/>
            <a:ext cx="15690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STUDIO</a:t>
            </a:r>
            <a:endParaRPr sz="1000">
              <a:latin typeface="Oswald"/>
              <a:ea typeface="Oswald"/>
              <a:cs typeface="Oswald"/>
              <a:sym typeface="Oswald"/>
            </a:endParaRPr>
          </a:p>
        </p:txBody>
      </p:sp>
      <p:sp>
        <p:nvSpPr>
          <p:cNvPr id="211" name="Google Shape;211;p19"/>
          <p:cNvSpPr txBox="1"/>
          <p:nvPr/>
        </p:nvSpPr>
        <p:spPr>
          <a:xfrm>
            <a:off x="51825" y="79375"/>
            <a:ext cx="2781300" cy="5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Oswald"/>
                <a:ea typeface="Oswald"/>
                <a:cs typeface="Oswald"/>
                <a:sym typeface="Oswald"/>
              </a:rPr>
              <a:t>THIRD FLOOR</a:t>
            </a:r>
            <a:endParaRPr sz="1700">
              <a:latin typeface="Oswald"/>
              <a:ea typeface="Oswald"/>
              <a:cs typeface="Oswald"/>
              <a:sym typeface="Oswald"/>
            </a:endParaRPr>
          </a:p>
        </p:txBody>
      </p:sp>
      <p:sp>
        <p:nvSpPr>
          <p:cNvPr id="212" name="Google Shape;212;p19"/>
          <p:cNvSpPr/>
          <p:nvPr/>
        </p:nvSpPr>
        <p:spPr>
          <a:xfrm>
            <a:off x="2563325" y="2725175"/>
            <a:ext cx="2810400" cy="1104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txBox="1"/>
          <p:nvPr/>
        </p:nvSpPr>
        <p:spPr>
          <a:xfrm>
            <a:off x="3338701" y="2625571"/>
            <a:ext cx="15690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swald"/>
                <a:ea typeface="Oswald"/>
                <a:cs typeface="Oswald"/>
                <a:sym typeface="Oswald"/>
              </a:rPr>
              <a:t>PUSH-IN BLEACHERS</a:t>
            </a:r>
            <a:endParaRPr sz="1000">
              <a:latin typeface="Oswald"/>
              <a:ea typeface="Oswald"/>
              <a:cs typeface="Oswald"/>
              <a:sym typeface="Oswald"/>
            </a:endParaRPr>
          </a:p>
        </p:txBody>
      </p:sp>
      <p:pic>
        <p:nvPicPr>
          <p:cNvPr id="214" name="Google Shape;214;p19"/>
          <p:cNvPicPr preferRelativeResize="0"/>
          <p:nvPr/>
        </p:nvPicPr>
        <p:blipFill>
          <a:blip r:embed="rId5">
            <a:alphaModFix/>
          </a:blip>
          <a:stretch>
            <a:fillRect/>
          </a:stretch>
        </p:blipFill>
        <p:spPr>
          <a:xfrm>
            <a:off x="3249500" y="3793631"/>
            <a:ext cx="2171376" cy="1284394"/>
          </a:xfrm>
          <a:prstGeom prst="rect">
            <a:avLst/>
          </a:prstGeom>
          <a:noFill/>
          <a:ln>
            <a:noFill/>
          </a:ln>
        </p:spPr>
      </p:pic>
      <p:sp>
        <p:nvSpPr>
          <p:cNvPr id="215" name="Google Shape;215;p19"/>
          <p:cNvSpPr/>
          <p:nvPr/>
        </p:nvSpPr>
        <p:spPr>
          <a:xfrm rot="5400000">
            <a:off x="3450450" y="3819453"/>
            <a:ext cx="830100" cy="1107000"/>
          </a:xfrm>
          <a:prstGeom prst="trapezoid">
            <a:avLst>
              <a:gd name="adj" fmla="val 35438"/>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txBox="1"/>
          <p:nvPr/>
        </p:nvSpPr>
        <p:spPr>
          <a:xfrm>
            <a:off x="3190899" y="2943250"/>
            <a:ext cx="4761609" cy="15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rgbClr val="333333"/>
                </a:solidFill>
                <a:highlight>
                  <a:srgbClr val="FFFFFF"/>
                </a:highlight>
                <a:latin typeface="Oswald"/>
                <a:ea typeface="Oswald"/>
                <a:cs typeface="Oswald"/>
                <a:sym typeface="Oswald"/>
              </a:rPr>
              <a:t>2 units: Studio</a:t>
            </a:r>
            <a:endParaRPr sz="1000" dirty="0">
              <a:solidFill>
                <a:srgbClr val="333333"/>
              </a:solidFill>
              <a:highlight>
                <a:srgbClr val="FFFFFF"/>
              </a:highlight>
              <a:latin typeface="Oswald"/>
              <a:ea typeface="Oswald"/>
              <a:cs typeface="Oswald"/>
              <a:sym typeface="Oswald"/>
            </a:endParaRPr>
          </a:p>
          <a:p>
            <a:pPr marL="457200" lvl="0" indent="-292100" algn="l" rtl="0">
              <a:lnSpc>
                <a:spcPct val="115000"/>
              </a:lnSpc>
              <a:spcBef>
                <a:spcPts val="0"/>
              </a:spcBef>
              <a:spcAft>
                <a:spcPts val="0"/>
              </a:spcAft>
              <a:buClr>
                <a:srgbClr val="333333"/>
              </a:buClr>
              <a:buSzPts val="1000"/>
              <a:buFont typeface="Oswald"/>
              <a:buChar char="●"/>
            </a:pPr>
            <a:r>
              <a:rPr lang="en" sz="1000" dirty="0">
                <a:solidFill>
                  <a:srgbClr val="333333"/>
                </a:solidFill>
                <a:highlight>
                  <a:srgbClr val="FFFFFF"/>
                </a:highlight>
                <a:latin typeface="Oswald"/>
                <a:ea typeface="Oswald"/>
                <a:cs typeface="Oswald"/>
                <a:sym typeface="Oswald"/>
              </a:rPr>
              <a:t>This 3rd-floor central space will be open and used for studio classes (such as yoga or group fitness).  One wall will also have a push-in bleacher unit so this space could also be used for community events (such as health workshops, etc.).</a:t>
            </a:r>
            <a:endParaRPr sz="1000" dirty="0">
              <a:solidFill>
                <a:srgbClr val="333333"/>
              </a:solidFill>
              <a:highlight>
                <a:srgbClr val="FFFFFF"/>
              </a:highlight>
              <a:latin typeface="Oswald"/>
              <a:ea typeface="Oswald"/>
              <a:cs typeface="Oswald"/>
              <a:sym typeface="Oswald"/>
            </a:endParaRPr>
          </a:p>
        </p:txBody>
      </p:sp>
      <p:sp>
        <p:nvSpPr>
          <p:cNvPr id="217" name="Google Shape;217;p19"/>
          <p:cNvSpPr txBox="1"/>
          <p:nvPr/>
        </p:nvSpPr>
        <p:spPr>
          <a:xfrm>
            <a:off x="0" y="2941029"/>
            <a:ext cx="3000000" cy="15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latin typeface="Oswald"/>
                <a:ea typeface="Oswald"/>
                <a:cs typeface="Oswald"/>
                <a:sym typeface="Oswald"/>
              </a:rPr>
              <a:t>1 unit:  Meeting Room </a:t>
            </a:r>
            <a:endParaRPr sz="1000">
              <a:solidFill>
                <a:srgbClr val="333333"/>
              </a:solidFill>
              <a:highlight>
                <a:srgbClr val="FFFFFF"/>
              </a:highlight>
              <a:latin typeface="Oswald"/>
              <a:ea typeface="Oswald"/>
              <a:cs typeface="Oswald"/>
              <a:sym typeface="Oswald"/>
            </a:endParaRPr>
          </a:p>
          <a:p>
            <a:pPr marL="457200" lvl="0" indent="-292100" algn="l" rtl="0">
              <a:lnSpc>
                <a:spcPct val="115000"/>
              </a:lnSpc>
              <a:spcBef>
                <a:spcPts val="0"/>
              </a:spcBef>
              <a:spcAft>
                <a:spcPts val="0"/>
              </a:spcAft>
              <a:buClr>
                <a:srgbClr val="333333"/>
              </a:buClr>
              <a:buSzPts val="1000"/>
              <a:buFont typeface="Oswald"/>
              <a:buChar char="●"/>
            </a:pPr>
            <a:r>
              <a:rPr lang="en" sz="1000">
                <a:solidFill>
                  <a:srgbClr val="333333"/>
                </a:solidFill>
                <a:highlight>
                  <a:srgbClr val="FFFFFF"/>
                </a:highlight>
                <a:latin typeface="Oswald"/>
                <a:ea typeface="Oswald"/>
                <a:cs typeface="Oswald"/>
                <a:sym typeface="Oswald"/>
              </a:rPr>
              <a:t>This 3rd-floor rear unit is separated into a meeting room area (that can be rented by community members), a small kitchenette, and a small laundry area. </a:t>
            </a:r>
            <a:endParaRPr sz="1000">
              <a:solidFill>
                <a:srgbClr val="333333"/>
              </a:solidFill>
              <a:highlight>
                <a:srgbClr val="FFFFFF"/>
              </a:highlight>
              <a:latin typeface="Oswald"/>
              <a:ea typeface="Oswald"/>
              <a:cs typeface="Oswald"/>
              <a:sym typeface="Oswald"/>
            </a:endParaRPr>
          </a:p>
        </p:txBody>
      </p:sp>
    </p:spTree>
  </p:cSld>
  <p:clrMapOvr>
    <a:masterClrMapping/>
  </p:clrMapOvr>
  <mc:AlternateContent xmlns:mc="http://schemas.openxmlformats.org/markup-compatibility/2006">
    <mc:Choice xmlns:p14="http://schemas.microsoft.com/office/powerpoint/2010/main" Requires="p14">
      <p:transition spd="slow" p14:dur="2000" advTm="12248"/>
    </mc:Choice>
    <mc:Fallback>
      <p:transition spd="slow" advTm="122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Summary</a:t>
            </a:r>
            <a:endParaRPr>
              <a:latin typeface="Oswald"/>
              <a:ea typeface="Oswald"/>
              <a:cs typeface="Oswald"/>
              <a:sym typeface="Oswald"/>
            </a:endParaRPr>
          </a:p>
        </p:txBody>
      </p:sp>
      <p:sp>
        <p:nvSpPr>
          <p:cNvPr id="223" name="Google Shape;223;p20"/>
          <p:cNvSpPr txBox="1">
            <a:spLocks noGrp="1"/>
          </p:cNvSpPr>
          <p:nvPr>
            <p:ph type="body" idx="1"/>
          </p:nvPr>
        </p:nvSpPr>
        <p:spPr>
          <a:xfrm>
            <a:off x="311700" y="1152475"/>
            <a:ext cx="4328700" cy="13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Thank you for your time and consideration in looking over our design proposal.</a:t>
            </a:r>
            <a:endParaRPr>
              <a:latin typeface="Oswald"/>
              <a:ea typeface="Oswald"/>
              <a:cs typeface="Oswald"/>
              <a:sym typeface="Oswald"/>
            </a:endParaRPr>
          </a:p>
          <a:p>
            <a:pPr marL="0" lvl="0" indent="0" algn="l" rtl="0">
              <a:spcBef>
                <a:spcPts val="1600"/>
              </a:spcBef>
              <a:spcAft>
                <a:spcPts val="0"/>
              </a:spcAft>
              <a:buNone/>
            </a:pPr>
            <a:r>
              <a:rPr lang="en">
                <a:latin typeface="Oswald"/>
                <a:ea typeface="Oswald"/>
                <a:cs typeface="Oswald"/>
                <a:sym typeface="Oswald"/>
              </a:rPr>
              <a:t>We would love to take your feedback and modify our design to match any ideas this may have sparked for you.</a:t>
            </a:r>
            <a:endParaRPr>
              <a:latin typeface="Oswald"/>
              <a:ea typeface="Oswald"/>
              <a:cs typeface="Oswald"/>
              <a:sym typeface="Oswald"/>
            </a:endParaRPr>
          </a:p>
          <a:p>
            <a:pPr marL="0" lvl="0" indent="0" algn="l" rtl="0">
              <a:spcBef>
                <a:spcPts val="1600"/>
              </a:spcBef>
              <a:spcAft>
                <a:spcPts val="0"/>
              </a:spcAft>
              <a:buNone/>
            </a:pPr>
            <a:endParaRPr>
              <a:latin typeface="Oswald"/>
              <a:ea typeface="Oswald"/>
              <a:cs typeface="Oswald"/>
              <a:sym typeface="Oswald"/>
            </a:endParaRPr>
          </a:p>
          <a:p>
            <a:pPr marL="0" lvl="0" indent="0" algn="l" rtl="0">
              <a:spcBef>
                <a:spcPts val="1600"/>
              </a:spcBef>
              <a:spcAft>
                <a:spcPts val="0"/>
              </a:spcAft>
              <a:buNone/>
            </a:pPr>
            <a:r>
              <a:rPr lang="en">
                <a:latin typeface="Oswald"/>
                <a:ea typeface="Oswald"/>
                <a:cs typeface="Oswald"/>
                <a:sym typeface="Oswald"/>
              </a:rPr>
              <a:t>Please reach out with any question or concerns.</a:t>
            </a:r>
            <a:endParaRPr>
              <a:latin typeface="Oswald"/>
              <a:ea typeface="Oswald"/>
              <a:cs typeface="Oswald"/>
              <a:sym typeface="Oswald"/>
            </a:endParaRPr>
          </a:p>
          <a:p>
            <a:pPr marL="0" lvl="0" indent="0" algn="l" rtl="0">
              <a:spcBef>
                <a:spcPts val="1600"/>
              </a:spcBef>
              <a:spcAft>
                <a:spcPts val="1600"/>
              </a:spcAft>
              <a:buNone/>
            </a:pPr>
            <a:endParaRPr>
              <a:latin typeface="Oswald"/>
              <a:ea typeface="Oswald"/>
              <a:cs typeface="Oswald"/>
              <a:sym typeface="Oswald"/>
            </a:endParaRPr>
          </a:p>
        </p:txBody>
      </p:sp>
      <p:pic>
        <p:nvPicPr>
          <p:cNvPr id="224" name="Google Shape;224;p20"/>
          <p:cNvPicPr preferRelativeResize="0"/>
          <p:nvPr/>
        </p:nvPicPr>
        <p:blipFill rotWithShape="1">
          <a:blip r:embed="rId3">
            <a:alphaModFix/>
          </a:blip>
          <a:srcRect l="16914" r="19545"/>
          <a:stretch/>
        </p:blipFill>
        <p:spPr>
          <a:xfrm>
            <a:off x="5068225" y="46425"/>
            <a:ext cx="4014600" cy="49722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8135"/>
    </mc:Choice>
    <mc:Fallback>
      <p:transition spd="slow" advTm="8135"/>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756</Words>
  <Application>Microsoft Office PowerPoint</Application>
  <PresentationFormat>On-screen Show (16:9)</PresentationFormat>
  <Paragraphs>76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Oswald</vt:lpstr>
      <vt:lpstr>Simple Light</vt:lpstr>
      <vt:lpstr>PowerPoint Presentation</vt:lpstr>
      <vt:lpstr>Overview</vt:lpstr>
      <vt:lpstr>Considerations</vt:lpstr>
      <vt:lpstr>Design Concept:</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schrewla</dc:creator>
  <cp:lastModifiedBy>schrewla</cp:lastModifiedBy>
  <cp:revision>3</cp:revision>
  <dcterms:modified xsi:type="dcterms:W3CDTF">2020-12-10T16:20:15Z</dcterms:modified>
</cp:coreProperties>
</file>