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19" autoAdjust="0"/>
    <p:restoredTop sz="94660"/>
  </p:normalViewPr>
  <p:slideViewPr>
    <p:cSldViewPr snapToGrid="0">
      <p:cViewPr varScale="1">
        <p:scale>
          <a:sx n="79" d="100"/>
          <a:sy n="79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44AFF-4B7E-4902-8383-59B6C3D0F30C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A148-6D48-4183-A341-0E9DCCDE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56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44AFF-4B7E-4902-8383-59B6C3D0F30C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A148-6D48-4183-A341-0E9DCCDE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92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44AFF-4B7E-4902-8383-59B6C3D0F30C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A148-6D48-4183-A341-0E9DCCDE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69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44AFF-4B7E-4902-8383-59B6C3D0F30C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A148-6D48-4183-A341-0E9DCCDE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67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44AFF-4B7E-4902-8383-59B6C3D0F30C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A148-6D48-4183-A341-0E9DCCDE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14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44AFF-4B7E-4902-8383-59B6C3D0F30C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A148-6D48-4183-A341-0E9DCCDE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44AFF-4B7E-4902-8383-59B6C3D0F30C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A148-6D48-4183-A341-0E9DCCDE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2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44AFF-4B7E-4902-8383-59B6C3D0F30C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A148-6D48-4183-A341-0E9DCCDE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36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44AFF-4B7E-4902-8383-59B6C3D0F30C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A148-6D48-4183-A341-0E9DCCDE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80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44AFF-4B7E-4902-8383-59B6C3D0F30C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A148-6D48-4183-A341-0E9DCCDE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58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44AFF-4B7E-4902-8383-59B6C3D0F30C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A148-6D48-4183-A341-0E9DCCDE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99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44AFF-4B7E-4902-8383-59B6C3D0F30C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5A148-6D48-4183-A341-0E9DCCDE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93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video" Target="../media/media2.mp4"/><Relationship Id="rId9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0"/>
            <a:ext cx="9773920" cy="1397317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Circuits Specialists Robotic Arm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4704" y="5704841"/>
            <a:ext cx="9018016" cy="842263"/>
          </a:xfrm>
        </p:spPr>
        <p:txBody>
          <a:bodyPr/>
          <a:lstStyle/>
          <a:p>
            <a:r>
              <a:rPr lang="en-US" dirty="0" smtClean="0"/>
              <a:t>	</a:t>
            </a:r>
            <a:r>
              <a:rPr lang="en-US" sz="3600" dirty="0" smtClean="0"/>
              <a:t>	Designer: Khang Nguyen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223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 &amp; A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Rover Repair Robot with Gearbox and Feedback Syste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591" y="1362328"/>
            <a:ext cx="9391713" cy="5282719"/>
          </a:xfrm>
        </p:spPr>
      </p:pic>
    </p:spTree>
    <p:extLst>
      <p:ext uri="{BB962C8B-B14F-4D97-AF65-F5344CB8AC3E}">
        <p14:creationId xmlns:p14="http://schemas.microsoft.com/office/powerpoint/2010/main" val="180195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60264" cy="1325563"/>
          </a:xfrm>
        </p:spPr>
        <p:txBody>
          <a:bodyPr/>
          <a:lstStyle/>
          <a:p>
            <a:r>
              <a:rPr lang="en-US" dirty="0" smtClean="0"/>
              <a:t>Stabilization Problem </a:t>
            </a:r>
            <a:endParaRPr lang="en-US" dirty="0"/>
          </a:p>
        </p:txBody>
      </p:sp>
      <p:pic>
        <p:nvPicPr>
          <p:cNvPr id="7" name="Repair Rover Robot 7 DOF Arm demonstrate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76160" y="170688"/>
            <a:ext cx="4498848" cy="60533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9" y="1828800"/>
            <a:ext cx="2938428" cy="38503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58" y="2787466"/>
            <a:ext cx="5412278" cy="37779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5" t="1" r="12543" b="-4711"/>
          <a:stretch/>
        </p:blipFill>
        <p:spPr>
          <a:xfrm>
            <a:off x="1116680" y="2039477"/>
            <a:ext cx="3834162" cy="4393622"/>
          </a:xfrm>
          <a:prstGeom prst="rect">
            <a:avLst/>
          </a:prstGeom>
        </p:spPr>
      </p:pic>
      <p:pic>
        <p:nvPicPr>
          <p:cNvPr id="16" name="RR arms testi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4909" y="2388266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8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960" y="4728580"/>
            <a:ext cx="3196590" cy="212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11" y="1267778"/>
            <a:ext cx="2910110" cy="4786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497" y="4639336"/>
            <a:ext cx="3510125" cy="23079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60" y="148592"/>
            <a:ext cx="2506980" cy="16770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432" y="365125"/>
            <a:ext cx="10515600" cy="1325563"/>
          </a:xfrm>
        </p:spPr>
        <p:txBody>
          <a:bodyPr/>
          <a:lstStyle/>
          <a:p>
            <a:r>
              <a:rPr lang="en-US" dirty="0" smtClean="0"/>
              <a:t>Robotic Arm History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7510" y="1825624"/>
            <a:ext cx="8542020" cy="303789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first programmable robot was designed by George </a:t>
            </a:r>
            <a:r>
              <a:rPr lang="en-US" dirty="0" err="1" smtClean="0"/>
              <a:t>Devol</a:t>
            </a:r>
            <a:r>
              <a:rPr lang="en-US" dirty="0" smtClean="0"/>
              <a:t> in 1954.</a:t>
            </a:r>
          </a:p>
          <a:p>
            <a:r>
              <a:rPr lang="en-US" dirty="0" smtClean="0"/>
              <a:t>By 1962, GM automobile factory in New Jersey was the first to use an industrial robot.</a:t>
            </a:r>
          </a:p>
          <a:p>
            <a:r>
              <a:rPr lang="en-US" dirty="0" smtClean="0"/>
              <a:t>In 1973 a German robotic company created the world’s first six electromechanically-driven axes called the “</a:t>
            </a:r>
            <a:r>
              <a:rPr lang="en-US" dirty="0" err="1" smtClean="0"/>
              <a:t>Famulus</a:t>
            </a:r>
            <a:r>
              <a:rPr lang="en-US" dirty="0" smtClean="0"/>
              <a:t>”. </a:t>
            </a:r>
          </a:p>
          <a:p>
            <a:r>
              <a:rPr lang="en-US" dirty="0" smtClean="0"/>
              <a:t>The introduction of XRC controller in 1998 allowed user control up to 27 axes.</a:t>
            </a:r>
            <a:r>
              <a:rPr lang="en-US" dirty="0" smtClean="0">
                <a:solidFill>
                  <a:srgbClr val="00B0F0"/>
                </a:solidFill>
              </a:rPr>
              <a:t/>
            </a:r>
            <a:br>
              <a:rPr lang="en-US" dirty="0" smtClean="0">
                <a:solidFill>
                  <a:srgbClr val="00B0F0"/>
                </a:solidFill>
              </a:rPr>
            </a:br>
            <a:endParaRPr lang="en-US" dirty="0" smtClean="0">
              <a:solidFill>
                <a:srgbClr val="00B0F0"/>
              </a:solidFill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862" y="148591"/>
            <a:ext cx="2002427" cy="167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7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890" y="117585"/>
            <a:ext cx="2741930" cy="18206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890" y="2457450"/>
            <a:ext cx="3657600" cy="4001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0"/>
          <a:stretch/>
        </p:blipFill>
        <p:spPr>
          <a:xfrm>
            <a:off x="628650" y="4846320"/>
            <a:ext cx="3581400" cy="2011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Facts about Robotic Arms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1530179"/>
            <a:ext cx="10515600" cy="4351338"/>
          </a:xfrm>
        </p:spPr>
        <p:txBody>
          <a:bodyPr/>
          <a:lstStyle/>
          <a:p>
            <a:r>
              <a:rPr lang="en-US" dirty="0" smtClean="0"/>
              <a:t>This technology is one of the most basic robot designs in the Robotic Engineering field.</a:t>
            </a:r>
          </a:p>
          <a:p>
            <a:r>
              <a:rPr lang="en-US" dirty="0" smtClean="0"/>
              <a:t>The robotic arm has a wide range of applications with different challenging levels.</a:t>
            </a:r>
          </a:p>
          <a:p>
            <a:r>
              <a:rPr lang="en-US" dirty="0" smtClean="0"/>
              <a:t>Requires a less amount of parts in order to put together, in comparison to the humanoid robot , quadruped robot, etc. </a:t>
            </a:r>
          </a:p>
          <a:p>
            <a:r>
              <a:rPr lang="en-US" dirty="0" smtClean="0"/>
              <a:t>Uses basic math to understand the position of the arm as in real life.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530" y="4756445"/>
            <a:ext cx="3411220" cy="225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5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192" y="3777674"/>
            <a:ext cx="2831306" cy="28313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2" t="31435" r="22270" b="27469"/>
          <a:stretch/>
        </p:blipFill>
        <p:spPr>
          <a:xfrm>
            <a:off x="120977" y="4118452"/>
            <a:ext cx="2982269" cy="2171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96690" cy="1325563"/>
          </a:xfrm>
        </p:spPr>
        <p:txBody>
          <a:bodyPr/>
          <a:lstStyle/>
          <a:p>
            <a:r>
              <a:rPr lang="en-US" dirty="0" smtClean="0"/>
              <a:t>Plan of Attack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710" y="1450975"/>
            <a:ext cx="7665720" cy="2388294"/>
          </a:xfrm>
        </p:spPr>
        <p:txBody>
          <a:bodyPr/>
          <a:lstStyle/>
          <a:p>
            <a:r>
              <a:rPr lang="en-US" dirty="0" smtClean="0"/>
              <a:t>Understanding the Hardware .</a:t>
            </a:r>
          </a:p>
          <a:p>
            <a:r>
              <a:rPr lang="en-US" dirty="0" smtClean="0"/>
              <a:t>Understanding the Software .</a:t>
            </a:r>
          </a:p>
          <a:p>
            <a:r>
              <a:rPr lang="en-US" dirty="0" smtClean="0"/>
              <a:t>Understanding the Controller </a:t>
            </a:r>
            <a:r>
              <a:rPr lang="en-US" dirty="0"/>
              <a:t>S</a:t>
            </a:r>
            <a:r>
              <a:rPr lang="en-US" dirty="0" smtClean="0"/>
              <a:t>ystem.</a:t>
            </a:r>
          </a:p>
          <a:p>
            <a:r>
              <a:rPr lang="en-US" dirty="0" smtClean="0"/>
              <a:t>Assemble the Circuits Specialists Robotic Arm.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t="7527" r="8225" b="9356"/>
          <a:stretch/>
        </p:blipFill>
        <p:spPr>
          <a:xfrm>
            <a:off x="3417569" y="4046885"/>
            <a:ext cx="2221231" cy="22928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26500" r="12667" b="28333"/>
          <a:stretch/>
        </p:blipFill>
        <p:spPr>
          <a:xfrm>
            <a:off x="8170078" y="4866995"/>
            <a:ext cx="3863340" cy="20211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3" r="30833"/>
          <a:stretch/>
        </p:blipFill>
        <p:spPr>
          <a:xfrm rot="5400000">
            <a:off x="7886233" y="596265"/>
            <a:ext cx="4743450" cy="355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5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00400"/>
            <a:ext cx="5391150" cy="3900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5" t="7800" r="11025" b="8200"/>
          <a:stretch/>
        </p:blipFill>
        <p:spPr>
          <a:xfrm>
            <a:off x="7806690" y="0"/>
            <a:ext cx="3200400" cy="3627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the Hardware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5438"/>
            <a:ext cx="6408420" cy="1591945"/>
          </a:xfrm>
        </p:spPr>
        <p:txBody>
          <a:bodyPr/>
          <a:lstStyle/>
          <a:p>
            <a:r>
              <a:rPr lang="en-US" dirty="0" smtClean="0"/>
              <a:t>Info about OSEPP Uno Plus board.</a:t>
            </a:r>
          </a:p>
          <a:p>
            <a:r>
              <a:rPr lang="en-US" dirty="0" smtClean="0"/>
              <a:t>Info about OSEPP Servo Shield.</a:t>
            </a:r>
          </a:p>
          <a:p>
            <a:r>
              <a:rPr lang="en-US" dirty="0" smtClean="0"/>
              <a:t>Intro about servo motor: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48538"/>
            <a:ext cx="3707486" cy="296894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704070" y="251460"/>
            <a:ext cx="249555" cy="30746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989570" y="2366010"/>
            <a:ext cx="217170" cy="96012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1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 the Software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61093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Inverse Kinematic 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4024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200" dirty="0" smtClean="0"/>
              <a:t>Code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727192" cy="36845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 b = </a:t>
            </a:r>
            <a:r>
              <a:rPr lang="en-US" dirty="0" err="1" smtClean="0"/>
              <a:t>sqrt</a:t>
            </a:r>
            <a:r>
              <a:rPr lang="en-US" dirty="0" smtClean="0"/>
              <a:t>(( x*x) +(y*y));</a:t>
            </a:r>
          </a:p>
          <a:p>
            <a:pPr marL="0" indent="0">
              <a:buNone/>
            </a:pPr>
            <a:r>
              <a:rPr lang="en-US" dirty="0" smtClean="0"/>
              <a:t> float angle_A1 = </a:t>
            </a:r>
            <a:r>
              <a:rPr lang="en-US" dirty="0" err="1" smtClean="0"/>
              <a:t>asin</a:t>
            </a:r>
            <a:r>
              <a:rPr lang="en-US" dirty="0" smtClean="0"/>
              <a:t>(y/b);</a:t>
            </a:r>
          </a:p>
          <a:p>
            <a:pPr marL="0" indent="0">
              <a:buNone/>
            </a:pPr>
            <a:r>
              <a:rPr lang="en-US" dirty="0" smtClean="0"/>
              <a:t> float angle_A2 = </a:t>
            </a:r>
            <a:r>
              <a:rPr lang="en-US" dirty="0" err="1" smtClean="0"/>
              <a:t>acos</a:t>
            </a:r>
            <a:r>
              <a:rPr lang="en-US" dirty="0" smtClean="0"/>
              <a:t>( - ( ( (a)*(a)) - ((b)*(b)) - ((c)*(c)) ) / (2*(b)*(c)) ); </a:t>
            </a:r>
          </a:p>
          <a:p>
            <a:pPr marL="0" indent="0">
              <a:buNone/>
            </a:pPr>
            <a:r>
              <a:rPr lang="en-US" dirty="0" smtClean="0"/>
              <a:t>float </a:t>
            </a:r>
            <a:r>
              <a:rPr lang="en-US" dirty="0" err="1" smtClean="0"/>
              <a:t>angle_B</a:t>
            </a:r>
            <a:r>
              <a:rPr lang="en-US" dirty="0" smtClean="0"/>
              <a:t> =  </a:t>
            </a:r>
            <a:r>
              <a:rPr lang="en-US" dirty="0" err="1" smtClean="0"/>
              <a:t>acos</a:t>
            </a:r>
            <a:r>
              <a:rPr lang="en-US" dirty="0" smtClean="0"/>
              <a:t>( - ( ( ((b)*(b)) - ((a)*(a)) - ((c)*(c)) )/ (2*(a)*(c)) )) ;</a:t>
            </a:r>
          </a:p>
          <a:p>
            <a:pPr marL="0" indent="0">
              <a:buNone/>
            </a:pPr>
            <a:r>
              <a:rPr lang="en-US" dirty="0" smtClean="0"/>
              <a:t> float </a:t>
            </a:r>
            <a:r>
              <a:rPr lang="en-US" dirty="0" err="1" smtClean="0"/>
              <a:t>angle_A</a:t>
            </a:r>
            <a:r>
              <a:rPr lang="en-US" dirty="0" smtClean="0"/>
              <a:t> = angle_A1+angle_A2;</a:t>
            </a:r>
          </a:p>
          <a:p>
            <a:pPr marL="0" indent="0">
              <a:buNone/>
            </a:pPr>
            <a:r>
              <a:rPr lang="en-US" dirty="0" smtClean="0"/>
              <a:t>                   				 </a:t>
            </a:r>
            <a:r>
              <a:rPr lang="en-US" dirty="0" err="1" smtClean="0"/>
              <a:t>angle_ADegree</a:t>
            </a:r>
            <a:r>
              <a:rPr lang="en-US" dirty="0" smtClean="0"/>
              <a:t> = (</a:t>
            </a:r>
            <a:r>
              <a:rPr lang="en-US" dirty="0" err="1" smtClean="0"/>
              <a:t>angle_A</a:t>
            </a:r>
            <a:r>
              <a:rPr lang="en-US" dirty="0" smtClean="0"/>
              <a:t>)*(180/PI) ; </a:t>
            </a:r>
            <a:r>
              <a:rPr lang="en-US" dirty="0" err="1" smtClean="0"/>
              <a:t>angle_BDegree</a:t>
            </a:r>
            <a:r>
              <a:rPr lang="en-US" dirty="0" smtClean="0"/>
              <a:t> = (</a:t>
            </a:r>
            <a:r>
              <a:rPr lang="en-US" dirty="0" err="1" smtClean="0"/>
              <a:t>angle_B</a:t>
            </a:r>
            <a:r>
              <a:rPr lang="en-US" dirty="0" smtClean="0"/>
              <a:t>)*(180/PI) ;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Determine </a:t>
            </a:r>
            <a:r>
              <a:rPr lang="en-US" sz="2400" dirty="0"/>
              <a:t>the joint parameters that provide a desired position of the end-effector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The Cosine Law:</a:t>
            </a:r>
          </a:p>
          <a:p>
            <a:pPr lvl="1"/>
            <a:r>
              <a:rPr lang="en-US" dirty="0" smtClean="0"/>
              <a:t>A</a:t>
            </a:r>
            <a:r>
              <a:rPr lang="en-US" baseline="30000" dirty="0" smtClean="0"/>
              <a:t>2</a:t>
            </a:r>
            <a:r>
              <a:rPr lang="en-US" dirty="0" smtClean="0"/>
              <a:t> = B</a:t>
            </a:r>
            <a:r>
              <a:rPr lang="en-US" baseline="30000" dirty="0" smtClean="0"/>
              <a:t>2</a:t>
            </a:r>
            <a:r>
              <a:rPr lang="en-US" dirty="0" smtClean="0"/>
              <a:t> + C</a:t>
            </a:r>
            <a:r>
              <a:rPr lang="en-US" baseline="30000" dirty="0" smtClean="0"/>
              <a:t>2</a:t>
            </a:r>
            <a:r>
              <a:rPr lang="en-US" dirty="0" smtClean="0"/>
              <a:t> – 2*B*C*cos(</a:t>
            </a:r>
            <a:r>
              <a:rPr lang="en-US" dirty="0" err="1" smtClean="0"/>
              <a:t>angleA</a:t>
            </a:r>
            <a:r>
              <a:rPr lang="en-US" dirty="0" smtClean="0"/>
              <a:t>)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 smtClean="0"/>
              <a:t>cos(</a:t>
            </a:r>
            <a:r>
              <a:rPr lang="en-US" dirty="0" err="1" smtClean="0"/>
              <a:t>angleA</a:t>
            </a:r>
            <a:r>
              <a:rPr lang="en-US" dirty="0" smtClean="0"/>
              <a:t>) </a:t>
            </a:r>
            <a:r>
              <a:rPr lang="en-US" dirty="0" smtClean="0">
                <a:sym typeface="Wingdings" panose="05000000000000000000" pitchFamily="2" charset="2"/>
              </a:rPr>
              <a:t>= -(</a:t>
            </a:r>
            <a:r>
              <a:rPr lang="en-US" dirty="0" smtClean="0"/>
              <a:t>A</a:t>
            </a:r>
            <a:r>
              <a:rPr lang="en-US" baseline="30000" dirty="0" smtClean="0"/>
              <a:t>2</a:t>
            </a:r>
            <a:r>
              <a:rPr lang="en-US" dirty="0" smtClean="0"/>
              <a:t> - B</a:t>
            </a:r>
            <a:r>
              <a:rPr lang="en-US" baseline="30000" dirty="0" smtClean="0"/>
              <a:t>2</a:t>
            </a:r>
            <a:r>
              <a:rPr lang="en-US" dirty="0" smtClean="0"/>
              <a:t> - C</a:t>
            </a:r>
            <a:r>
              <a:rPr lang="en-US" baseline="30000" dirty="0" smtClean="0"/>
              <a:t>2</a:t>
            </a:r>
            <a:r>
              <a:rPr lang="en-US" dirty="0" smtClean="0"/>
              <a:t> ) / (2*B*C)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/>
              <a:t> </a:t>
            </a:r>
            <a:r>
              <a:rPr lang="en-US" dirty="0" err="1" smtClean="0"/>
              <a:t>angleA</a:t>
            </a:r>
            <a:r>
              <a:rPr lang="en-US" dirty="0" smtClean="0"/>
              <a:t> = </a:t>
            </a:r>
            <a:r>
              <a:rPr lang="en-US" dirty="0" err="1" smtClean="0"/>
              <a:t>inverseCos</a:t>
            </a:r>
            <a:r>
              <a:rPr lang="en-US" dirty="0" smtClean="0"/>
              <a:t>[</a:t>
            </a:r>
            <a:r>
              <a:rPr lang="en-US" dirty="0" smtClean="0">
                <a:sym typeface="Wingdings" panose="05000000000000000000" pitchFamily="2" charset="2"/>
              </a:rPr>
              <a:t>= -(</a:t>
            </a:r>
            <a:r>
              <a:rPr lang="en-US" dirty="0" smtClean="0"/>
              <a:t>A</a:t>
            </a:r>
            <a:r>
              <a:rPr lang="en-US" baseline="30000" dirty="0" smtClean="0"/>
              <a:t>2</a:t>
            </a:r>
            <a:r>
              <a:rPr lang="en-US" dirty="0" smtClean="0"/>
              <a:t> - B</a:t>
            </a:r>
            <a:r>
              <a:rPr lang="en-US" baseline="30000" dirty="0" smtClean="0"/>
              <a:t>2</a:t>
            </a:r>
            <a:r>
              <a:rPr lang="en-US" dirty="0" smtClean="0"/>
              <a:t> - C</a:t>
            </a:r>
            <a:r>
              <a:rPr lang="en-US" baseline="30000" dirty="0" smtClean="0"/>
              <a:t>2</a:t>
            </a:r>
            <a:r>
              <a:rPr lang="en-US" dirty="0" smtClean="0"/>
              <a:t> ) / (2*B*C)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70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8679"/>
            <a:ext cx="10515600" cy="1325563"/>
          </a:xfrm>
        </p:spPr>
        <p:txBody>
          <a:bodyPr/>
          <a:lstStyle/>
          <a:p>
            <a:r>
              <a:rPr lang="en-US" dirty="0" smtClean="0"/>
              <a:t>Understanding the Control System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3001"/>
            <a:ext cx="10515600" cy="1331038"/>
          </a:xfrm>
        </p:spPr>
        <p:txBody>
          <a:bodyPr/>
          <a:lstStyle/>
          <a:p>
            <a:r>
              <a:rPr lang="en-US" dirty="0" smtClean="0"/>
              <a:t>Potentiometer measures the different voltage between 2 points.</a:t>
            </a:r>
          </a:p>
          <a:p>
            <a:r>
              <a:rPr lang="en-US" dirty="0" smtClean="0"/>
              <a:t>Wire the potentiometer parallel to keep the voltage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67" y="2749692"/>
            <a:ext cx="5382053" cy="3164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3" t="29667" r="11667" b="27167"/>
          <a:stretch/>
        </p:blipFill>
        <p:spPr>
          <a:xfrm>
            <a:off x="5646420" y="3048831"/>
            <a:ext cx="5932170" cy="2763367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6765394" y="2946692"/>
            <a:ext cx="22860" cy="140589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780020" y="2946692"/>
            <a:ext cx="22860" cy="140589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8794646" y="3024625"/>
            <a:ext cx="22860" cy="140589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9786412" y="3024625"/>
            <a:ext cx="22860" cy="140589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6515100" y="3623310"/>
            <a:ext cx="4808221" cy="807205"/>
            <a:chOff x="6515100" y="3623310"/>
            <a:chExt cx="4808221" cy="80720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6515100" y="3623310"/>
              <a:ext cx="0" cy="70866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515100" y="3623310"/>
              <a:ext cx="4808221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6987540" y="3977640"/>
              <a:ext cx="0" cy="452875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987540" y="3977640"/>
              <a:ext cx="4335781" cy="0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7547610" y="3646964"/>
            <a:ext cx="472440" cy="807205"/>
            <a:chOff x="7547610" y="3646964"/>
            <a:chExt cx="472440" cy="807205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7547610" y="3646964"/>
              <a:ext cx="0" cy="70866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8020050" y="4001294"/>
              <a:ext cx="0" cy="452875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8542020" y="3646964"/>
            <a:ext cx="472440" cy="807205"/>
            <a:chOff x="8542020" y="3646964"/>
            <a:chExt cx="472440" cy="807205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8542020" y="3646964"/>
              <a:ext cx="0" cy="70866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9014460" y="4001294"/>
              <a:ext cx="0" cy="452875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9536430" y="3623310"/>
            <a:ext cx="472440" cy="807205"/>
            <a:chOff x="9536430" y="3623310"/>
            <a:chExt cx="472440" cy="807205"/>
          </a:xfrm>
        </p:grpSpPr>
        <p:cxnSp>
          <p:nvCxnSpPr>
            <p:cNvPr id="29" name="Straight Connector 28"/>
            <p:cNvCxnSpPr/>
            <p:nvPr/>
          </p:nvCxnSpPr>
          <p:spPr>
            <a:xfrm flipV="1">
              <a:off x="9536430" y="3623310"/>
              <a:ext cx="0" cy="70866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10008870" y="3977640"/>
              <a:ext cx="0" cy="452875"/>
            </a:xfrm>
            <a:prstGeom prst="line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22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0031"/>
            <a:ext cx="4813935" cy="1325563"/>
          </a:xfrm>
        </p:spPr>
        <p:txBody>
          <a:bodyPr/>
          <a:lstStyle/>
          <a:p>
            <a:r>
              <a:rPr lang="en-US" dirty="0" smtClean="0"/>
              <a:t>Assemble the CSRA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4059"/>
            <a:ext cx="696848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Connect the servo in order: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Base Servo         ---&gt;  pin 3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Rotation Servo   --</a:t>
            </a:r>
            <a:r>
              <a:rPr lang="en-US" dirty="0" smtClean="0">
                <a:sym typeface="Wingdings" panose="05000000000000000000" pitchFamily="2" charset="2"/>
              </a:rPr>
              <a:t>-&gt; pin 4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Long Arm Servo ---&gt;  pin 5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smtClean="0"/>
              <a:t>Short Arm Servo ---&gt;  pin 6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smtClean="0"/>
              <a:t>Gripper Servo     ---&gt;  pin 7</a:t>
            </a:r>
          </a:p>
          <a:p>
            <a:pPr marL="0" indent="0">
              <a:buNone/>
            </a:pPr>
            <a:r>
              <a:rPr lang="en-US" dirty="0" smtClean="0"/>
              <a:t>Then activated the </a:t>
            </a:r>
            <a:r>
              <a:rPr lang="en-US" dirty="0" err="1" smtClean="0"/>
              <a:t>homePos</a:t>
            </a:r>
            <a:r>
              <a:rPr lang="en-US" dirty="0" smtClean="0"/>
              <a:t> code prepare for assembly.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5" t="7800" r="11025" b="8200"/>
          <a:stretch/>
        </p:blipFill>
        <p:spPr>
          <a:xfrm>
            <a:off x="7806689" y="0"/>
            <a:ext cx="4345727" cy="492633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298430" y="2251710"/>
            <a:ext cx="571500" cy="141801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0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1960</TotalTime>
  <Words>377</Words>
  <Application>Microsoft Office PowerPoint</Application>
  <PresentationFormat>Widescreen</PresentationFormat>
  <Paragraphs>48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Circuits Specialists Robotic Arm</vt:lpstr>
      <vt:lpstr>Stabilization Problem </vt:lpstr>
      <vt:lpstr>Robotic Arm History </vt:lpstr>
      <vt:lpstr>Facts about Robotic Arms</vt:lpstr>
      <vt:lpstr>Plan of Attack</vt:lpstr>
      <vt:lpstr>Understanding the Hardware</vt:lpstr>
      <vt:lpstr>Understand the Software</vt:lpstr>
      <vt:lpstr>Understanding the Control System  </vt:lpstr>
      <vt:lpstr>Assemble the CSRA</vt:lpstr>
      <vt:lpstr>Q &amp; A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Circuits Specialists Robotic Arm</dc:title>
  <dc:creator>khang nguyen</dc:creator>
  <cp:lastModifiedBy>khang nguyen</cp:lastModifiedBy>
  <cp:revision>29</cp:revision>
  <dcterms:created xsi:type="dcterms:W3CDTF">2016-04-05T13:39:17Z</dcterms:created>
  <dcterms:modified xsi:type="dcterms:W3CDTF">2016-04-06T22:19:52Z</dcterms:modified>
</cp:coreProperties>
</file>